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3"/>
  </p:notesMasterIdLst>
  <p:sldIdLst>
    <p:sldId id="289" r:id="rId2"/>
    <p:sldId id="342" r:id="rId3"/>
    <p:sldId id="312" r:id="rId4"/>
    <p:sldId id="343" r:id="rId5"/>
    <p:sldId id="358" r:id="rId6"/>
    <p:sldId id="359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60" r:id="rId16"/>
    <p:sldId id="361" r:id="rId17"/>
    <p:sldId id="362" r:id="rId18"/>
    <p:sldId id="363" r:id="rId19"/>
    <p:sldId id="374" r:id="rId20"/>
    <p:sldId id="366" r:id="rId21"/>
    <p:sldId id="364" r:id="rId22"/>
    <p:sldId id="380" r:id="rId23"/>
    <p:sldId id="365" r:id="rId24"/>
    <p:sldId id="367" r:id="rId25"/>
    <p:sldId id="368" r:id="rId26"/>
    <p:sldId id="372" r:id="rId27"/>
    <p:sldId id="373" r:id="rId28"/>
    <p:sldId id="285" r:id="rId29"/>
    <p:sldId id="369" r:id="rId30"/>
    <p:sldId id="370" r:id="rId31"/>
    <p:sldId id="375" r:id="rId3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6"/>
    <a:srgbClr val="003399"/>
    <a:srgbClr val="0066CC"/>
    <a:srgbClr val="000099"/>
    <a:srgbClr val="0000CC"/>
    <a:srgbClr val="66CCFF"/>
    <a:srgbClr val="33CCFF"/>
    <a:srgbClr val="FFFFCC"/>
    <a:srgbClr val="BE0602"/>
    <a:srgbClr val="A81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 autoAdjust="0"/>
  </p:normalViewPr>
  <p:slideViewPr>
    <p:cSldViewPr>
      <p:cViewPr varScale="1">
        <p:scale>
          <a:sx n="68" d="100"/>
          <a:sy n="68" d="100"/>
        </p:scale>
        <p:origin x="12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8F26BEE-A760-4CC1-9FB5-02D056F19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78656-1A7C-4CA8-855F-27DCE6BC2F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5038380-1147-4F7C-B733-8770CE1905C0}" type="datetimeFigureOut">
              <a:rPr lang="ru-RU"/>
              <a:pPr>
                <a:defRPr/>
              </a:pPr>
              <a:t>09.05.2024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69875F6A-1E42-4AD6-9417-CF343759BB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879AEB87-FF16-40FA-970A-FB2E5B964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BC269C-162B-40BA-AED0-435F17C840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3A2055-95F2-47BF-9A49-7510620EB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B469E6E-41F6-4FF7-A90B-2DDB7D4561FE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CCC4C7C-2F93-433D-ADCB-132E7D3E9E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99DA559-A8F4-40E4-8295-0CC0F59624B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E62AC89-E54C-42DD-A325-7DDC0DA941E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82E9229E-5331-409A-BCB6-2DE97FE99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DA5B5358-F6DC-4F1C-9C8B-33D70B4524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8854A982-E9E8-43EA-99AD-792BC1A315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2690CB93-E27F-4A53-8092-BCE4D627C2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231C2D66-E2B4-49A5-BA5D-D7B31DE848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DE47A697-B41F-477A-929D-B08224BA9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9C7D0743-C36C-4A42-A9BB-3FCBC3C5DF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4195ACAC-A3FA-4C3D-9654-3A7D0407BD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DDA0611E-4FDB-4F03-9754-B7B03BC6F1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03C7761E-CA0C-4EB2-979F-8D26A75D60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522B8CB3-94A1-4770-A94A-00406A274D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358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8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3C239DF9-C554-418F-B0B8-03E9E362D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70D15F86-CD6B-43D5-B681-A6E788F57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CDB9FAE5-BFD4-4D39-A6DB-49F90211D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327EA-BDC0-47F3-A01E-F32FA99B07D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50004010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CBF8C8-43A0-4DFA-925B-F09722F73A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45768B-13C4-4AE4-9881-A01DEF502D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CCE30-E94A-482A-98C4-AF11DED9E07B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CA38BED-4738-4D1D-B117-5C08228A153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15238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FE3E0E9-B533-4CEB-8110-4F2219690B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E6B8DD-9751-4B3C-AC9B-09CB2B4295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402F5-2979-4EB6-86B3-A9ED9BFEC14A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D01353D-2E9E-47DF-A28B-EF007FC1FCF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2245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991EA-5FAA-432B-B8A2-73A7685EB0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B77395-B872-46A9-B967-5979228195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7881-91CE-4508-ABF6-260732C274DB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009BFD6-E2B6-4705-801C-50E2D3ABB87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79398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F1EB3-E774-4671-930E-2043C6FBD6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34910-F92C-498A-9080-CB0C4834C7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F611F-D46F-4C02-B756-A9B0080D76C5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12064D59-759C-4CEE-BB32-ED1C7F64F03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02488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0EB8B38-5511-45B5-906C-E98E930E93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468C2E-CFCA-4979-A26B-1A91B71194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95F80-822D-4AD5-BBA5-531D0AB8B69E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0CB3016F-79C6-4BBD-BB47-9642F6D3CB2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8422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45D95F-B944-454D-8F77-04C083C692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981BE31-2BB9-4738-BF6A-2BB41F12FD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A2FC2-0C5A-42FF-8DD0-EDB4E6067499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59A4B36-0032-466C-BEFC-609AA85A970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11788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EA8C1-24FE-4049-898B-3C6B9146FD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976E6D-211F-4ADE-B062-D82845A84C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878FA-94D3-4D11-9866-A95D0BF79174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F4D92F8-8D96-4AB7-8762-35BAA6BB6ED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280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1119F33-DD07-4BF7-B5E3-58B15FB260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5E9699E-AB8E-4E00-B805-DD62E7E819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1A8B9-E031-48EA-9389-72B0913A2EBE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B8B9C43-15AD-42B4-9B7E-6AD5C8EE242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61556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D8F34C-0161-41B2-8C0A-B530A17C30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393F15-C887-465C-A6BF-EE0077D016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1D00F-A153-4F99-805F-8CD1F0C2E4C8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2813367-4360-4FB0-A54C-0AA663B0C9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84838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9159C2-9AD9-4E5F-B02A-3A644F304E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3A35B7-F6D8-4FF2-BED6-1EB922786F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26BB9-1289-4C5C-BB32-E7CBB0804E69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6B3C3B59-8A96-4983-B5E6-582F81489BC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34612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7B5F8E-00FD-4641-8D2B-3D81C8DED71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554BE78-D988-43D4-80A2-D85C636AB3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0BE11-3CB6-40BD-948A-696BF819669B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664FC7C-537F-4B60-8840-D437BD2AE29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4612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F1A326-8D0D-44BE-80C6-9614DBB317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47B8BA-3737-40D3-9131-2917F7AEE8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EDC40-3BBF-4FF4-8408-366E0E4732C3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0669178A-40D3-4A47-8540-6370AF0E464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19986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DCCCD6F-763B-4757-ACA8-4CA5918CFC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Кафедра менеджменту  виробничої сфери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B69B644-4D51-4CAB-8AFF-09304BB9C4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F55EE55A-1656-4EDC-BF84-0395732FF077}" type="slidenum">
              <a:rPr lang="ru-RU" altLang="en-US"/>
              <a:pPr/>
              <a:t>‹№›</a:t>
            </a:fld>
            <a:endParaRPr lang="ru-RU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804B2F8E-0BD1-4CB6-A9C2-6BABFE4AE8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F6E6C0D1-3212-45E5-81D0-37942C97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F9F10E35-3867-4CC1-88A8-C89A43756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5C1A7D84-5416-4B18-85AB-CE105BAB0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27A3304D-A12C-46C1-8696-FD2EB0E7A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3B8B4F21-9762-4E2D-8C41-2A00F39A6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DF2B2452-AB52-4516-A544-DE60954C4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2437DCEF-9A78-4C67-8C6D-530BDCCD2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B546FA0A-749E-4C6A-B730-D3895937C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55922E1-B279-406B-9363-AE234DB96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B96129A4-830F-465B-BC26-0607B3A1C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F107B39D-421C-4EE5-9872-AB7ED813C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4832" name="Rectangle 16">
            <a:extLst>
              <a:ext uri="{FF2B5EF4-FFF2-40B4-BE49-F238E27FC236}">
                <a16:creationId xmlns:a16="http://schemas.microsoft.com/office/drawing/2014/main" id="{E4AEBBB9-4231-4295-B44F-F2836E5477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  <p:sldLayoutId id="2147484389" r:id="rId13"/>
  </p:sldLayoutIdLst>
  <p:transition>
    <p:wip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itle 1">
            <a:extLst>
              <a:ext uri="{FF2B5EF4-FFF2-40B4-BE49-F238E27FC236}">
                <a16:creationId xmlns:a16="http://schemas.microsoft.com/office/drawing/2014/main" id="{1819095F-9446-80A3-ACC4-D5C9FCBD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/>
            <a:br>
              <a:rPr lang="ru-RU" altLang="ru-RU" sz="3200" b="1">
                <a:solidFill>
                  <a:srgbClr val="FF0000"/>
                </a:solidFill>
                <a:latin typeface="+mn-lt"/>
              </a:rPr>
            </a:br>
            <a:r>
              <a:rPr lang="ru-RU" altLang="ru-RU" sz="3200" b="1">
                <a:solidFill>
                  <a:srgbClr val="FF0000"/>
                </a:solidFill>
                <a:latin typeface="+mn-lt"/>
              </a:rPr>
              <a:t>Національний технічний університет “ДНІПРОВСЬКА ПОЛІТЕХНІКА”</a:t>
            </a:r>
            <a:br>
              <a:rPr lang="ru-RU" altLang="ru-RU" sz="3200" b="1">
                <a:solidFill>
                  <a:srgbClr val="FF0000"/>
                </a:solidFill>
                <a:latin typeface="+mn-lt"/>
              </a:rPr>
            </a:b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099" name="TextBox 5">
            <a:extLst>
              <a:ext uri="{FF2B5EF4-FFF2-40B4-BE49-F238E27FC236}">
                <a16:creationId xmlns:a16="http://schemas.microsoft.com/office/drawing/2014/main" id="{A431DB49-F68F-4347-8797-817AF0F7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4038600" cy="38862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None/>
            </a:pPr>
            <a:endParaRPr lang="ru-RU" altLang="ru-RU" sz="2800" b="1">
              <a:solidFill>
                <a:schemeClr val="bg2"/>
              </a:solidFill>
              <a:latin typeface="+mn-lt"/>
            </a:endParaRPr>
          </a:p>
          <a:p>
            <a:pPr algn="ctr">
              <a:lnSpc>
                <a:spcPct val="90000"/>
              </a:lnSpc>
              <a:buNone/>
            </a:pPr>
            <a:r>
              <a:rPr lang="ru-RU" altLang="ru-RU" sz="3600" b="1">
                <a:solidFill>
                  <a:schemeClr val="bg2"/>
                </a:solidFill>
                <a:latin typeface="+mn-lt"/>
              </a:rPr>
              <a:t>Абітурієнтам та їх батькам 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3600" b="1">
                <a:solidFill>
                  <a:schemeClr val="bg2"/>
                </a:solidFill>
                <a:latin typeface="+mn-lt"/>
              </a:rPr>
              <a:t>про 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3600" b="1">
                <a:solidFill>
                  <a:schemeClr val="bg2"/>
                </a:solidFill>
                <a:latin typeface="+mn-lt"/>
              </a:rPr>
              <a:t>кафедру менеджменту </a:t>
            </a:r>
          </a:p>
        </p:txBody>
      </p:sp>
      <p:pic>
        <p:nvPicPr>
          <p:cNvPr id="4098" name="Picture 8" descr="foto_nmu">
            <a:extLst>
              <a:ext uri="{FF2B5EF4-FFF2-40B4-BE49-F238E27FC236}">
                <a16:creationId xmlns:a16="http://schemas.microsoft.com/office/drawing/2014/main" id="{43EC3F6E-4ADA-45F5-B017-94B5A4E0D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r="5678" b="2"/>
          <a:stretch/>
        </p:blipFill>
        <p:spPr bwMode="auto">
          <a:xfrm>
            <a:off x="4648200" y="1981200"/>
            <a:ext cx="4038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Footer Placeholder 3">
            <a:extLst>
              <a:ext uri="{FF2B5EF4-FFF2-40B4-BE49-F238E27FC236}">
                <a16:creationId xmlns:a16="http://schemas.microsoft.com/office/drawing/2014/main" id="{611433C9-5503-7768-83AF-F0D167131F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ru-RU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Рисунок 1" descr="C:\Users\Test\Desktop\1.jpeg">
            <a:extLst>
              <a:ext uri="{FF2B5EF4-FFF2-40B4-BE49-F238E27FC236}">
                <a16:creationId xmlns:a16="http://schemas.microsoft.com/office/drawing/2014/main" id="{D1EB1233-18BC-0FE3-FA39-49BC61E60185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89" y="6274274"/>
            <a:ext cx="1307555" cy="4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A76A5761-D193-412F-8A83-77317AE4DAD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457200"/>
            <a:ext cx="8229600" cy="2033588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2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Спеціальність 073 «МЕНЕДЖМЕНТ» 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2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uk-UA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1-4 курси</a:t>
            </a:r>
            <a:r>
              <a:rPr lang="uk-UA" sz="22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ru-RU" sz="22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2400" b="1" dirty="0"/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0066CC"/>
                </a:solidFill>
              </a:rPr>
              <a:t>Перспективи подальшого навчання на кафедрі менеджменту для здобуття </a:t>
            </a:r>
            <a:r>
              <a:rPr lang="uk-UA" sz="2000" b="1" dirty="0">
                <a:solidFill>
                  <a:srgbClr val="0066CC"/>
                </a:solidFill>
              </a:rPr>
              <a:t>ОСВІТНЬО-КВАЛІФІКАЦІЙНОГО РІВНЯ </a:t>
            </a:r>
            <a:r>
              <a:rPr lang="uk-UA" sz="2000" b="1" dirty="0">
                <a:solidFill>
                  <a:srgbClr val="FF0000"/>
                </a:solidFill>
              </a:rPr>
              <a:t>МАГІСТР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2000" b="1" dirty="0">
              <a:solidFill>
                <a:srgbClr val="FF0000"/>
              </a:solidFill>
            </a:endParaRP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2400" b="1" dirty="0"/>
          </a:p>
          <a:p>
            <a:pPr marL="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2000" b="1" dirty="0"/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dirty="0"/>
              <a:t>1. Менеджмент організацій і логістика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dirty="0"/>
              <a:t>2. Менеджмент зовнішньоекономічної діяльності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2400" b="1" dirty="0"/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ru-RU" sz="2400" dirty="0"/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687241"/>
            <a:ext cx="807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ОСВІТНІ ПРОГРАМИ, ЩО ПРОПОНУЮТЬСЯ В МАГІСТРАТУРІ </a:t>
            </a:r>
            <a:endParaRPr lang="en-US" sz="2000" b="1" dirty="0"/>
          </a:p>
        </p:txBody>
      </p:sp>
      <p:pic>
        <p:nvPicPr>
          <p:cNvPr id="7" name="Рисунок 6" descr="C:\Users\Test\Desktop\1.jpe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65304"/>
            <a:ext cx="1329327" cy="47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A20ECEC-586E-47EF-8467-88ADB094371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50" y="404813"/>
            <a:ext cx="8605838" cy="366712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ОСВІТНЯ ПРОГРАМА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«МЕНЕДЖМЕНТ організацій і логістика» </a:t>
            </a:r>
            <a:endParaRPr lang="uk-UA" sz="1600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dirty="0"/>
              <a:t>Здобуття рівня  вищої освіти –   </a:t>
            </a:r>
            <a:r>
              <a:rPr lang="uk-UA" sz="1600" b="1" dirty="0">
                <a:solidFill>
                  <a:srgbClr val="FF0000"/>
                </a:solidFill>
              </a:rPr>
              <a:t>магістр</a:t>
            </a:r>
            <a:endParaRPr lang="ru-RU" sz="16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dirty="0"/>
              <a:t>на базі освітнього рівня бакалавр, спеціаліст чи магістр</a:t>
            </a:r>
            <a:endParaRPr lang="ru-RU" sz="16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Галузь знань </a:t>
            </a:r>
            <a:r>
              <a:rPr lang="uk-UA" sz="1600" b="1" dirty="0"/>
              <a:t>-  07 «Управління і адміністрування»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Кваліфікація</a:t>
            </a:r>
            <a:r>
              <a:rPr lang="uk-UA" sz="1600" dirty="0"/>
              <a:t> </a:t>
            </a:r>
            <a:r>
              <a:rPr lang="uk-UA" sz="1600" b="1" dirty="0"/>
              <a:t>– магістр менеджменту</a:t>
            </a:r>
            <a:endParaRPr lang="ru-RU" sz="1600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Термін та форма навчання:  </a:t>
            </a:r>
            <a:r>
              <a:rPr lang="uk-UA" sz="1600" b="1" dirty="0"/>
              <a:t>на базі освітнього рівня бакалавр чи магістр - 1 рік 5 місяців</a:t>
            </a:r>
            <a:endParaRPr lang="ru-UA" sz="1600" b="1" dirty="0"/>
          </a:p>
          <a:p>
            <a:pPr>
              <a:buNone/>
              <a:defRPr/>
            </a:pPr>
            <a:r>
              <a:rPr lang="uk-UA" sz="1600" b="1" dirty="0">
                <a:solidFill>
                  <a:srgbClr val="0070C0"/>
                </a:solidFill>
              </a:rPr>
              <a:t>Єдиний вступний іспит (ЄВІ) </a:t>
            </a:r>
            <a:r>
              <a:rPr lang="uk-UA" sz="1600" b="1" dirty="0"/>
              <a:t>– </a:t>
            </a:r>
            <a:r>
              <a:rPr lang="ru-RU" sz="1600" b="1" dirty="0"/>
              <a:t>тест </a:t>
            </a:r>
            <a:r>
              <a:rPr lang="ru-RU" sz="1600" b="1" dirty="0" err="1"/>
              <a:t>загальної</a:t>
            </a:r>
            <a:r>
              <a:rPr lang="ru-RU" sz="1600" b="1" dirty="0"/>
              <a:t> </a:t>
            </a:r>
            <a:r>
              <a:rPr lang="ru-RU" sz="1600" b="1" dirty="0" err="1"/>
              <a:t>навчальної</a:t>
            </a:r>
            <a:r>
              <a:rPr lang="ru-RU" sz="1600" b="1" dirty="0"/>
              <a:t> </a:t>
            </a:r>
            <a:r>
              <a:rPr lang="ru-RU" sz="1600" b="1" dirty="0" err="1"/>
              <a:t>компетентності</a:t>
            </a:r>
            <a:r>
              <a:rPr lang="ru-RU" sz="1600" b="1" dirty="0"/>
              <a:t> та тест </a:t>
            </a:r>
            <a:r>
              <a:rPr lang="uk-UA" sz="1600" b="1" dirty="0"/>
              <a:t> з іноземної мови </a:t>
            </a:r>
            <a:r>
              <a:rPr lang="ru-RU" sz="1600" b="1" dirty="0"/>
              <a:t>(</a:t>
            </a:r>
            <a:r>
              <a:rPr lang="ru-RU" sz="1600" b="1" dirty="0" err="1"/>
              <a:t>англійської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німецької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французської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іспанської</a:t>
            </a:r>
            <a:r>
              <a:rPr lang="ru-RU" sz="1600" b="1" dirty="0"/>
              <a:t>)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sz="1600" b="1" dirty="0" err="1">
                <a:solidFill>
                  <a:srgbClr val="0070C0"/>
                </a:solidFill>
              </a:rPr>
              <a:t>Єдине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фахове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вступне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випробування</a:t>
            </a:r>
            <a:r>
              <a:rPr lang="ru-RU" sz="1600" b="1" dirty="0">
                <a:solidFill>
                  <a:srgbClr val="0070C0"/>
                </a:solidFill>
              </a:rPr>
              <a:t> (ЄФВВ)</a:t>
            </a:r>
            <a:r>
              <a:rPr lang="ru-RU" sz="1600" b="1" dirty="0"/>
              <a:t> – </a:t>
            </a:r>
            <a:r>
              <a:rPr lang="ru-RU" sz="1600" b="1" dirty="0" err="1"/>
              <a:t>предметний</a:t>
            </a:r>
            <a:r>
              <a:rPr lang="ru-RU" sz="1600" b="1" dirty="0"/>
              <a:t> тест з </a:t>
            </a:r>
            <a:r>
              <a:rPr lang="ru-RU" sz="1600" b="1" dirty="0" err="1"/>
              <a:t>управління</a:t>
            </a:r>
            <a:r>
              <a:rPr lang="ru-RU" sz="1600" b="1" dirty="0"/>
              <a:t> та </a:t>
            </a:r>
            <a:r>
              <a:rPr lang="ru-RU" sz="1600" b="1" dirty="0" err="1"/>
              <a:t>адміністрування</a:t>
            </a:r>
            <a:endParaRPr lang="ru-RU" sz="1600" b="1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sz="1600" b="1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sz="2000" b="1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8BDA6A93-4C76-4446-938E-3C1E18C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079495"/>
            <a:ext cx="52863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uk-UA" altLang="ru-RU" sz="1600" b="1" dirty="0">
                <a:solidFill>
                  <a:srgbClr val="0066CC"/>
                </a:solidFill>
              </a:rPr>
              <a:t>Випускник спеціальності «Менеджмент організацій і адміністрування» </a:t>
            </a:r>
            <a:r>
              <a:rPr lang="uk-UA" altLang="ru-RU" sz="1600" b="1" dirty="0"/>
              <a:t>затребуваний на підприємствах всіх галузей економіки для управління структурними підрозділами та процесами в організаціях різних форм власності.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975C67D3-95EC-41A1-959D-ADFC8DCF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52" y="3955303"/>
            <a:ext cx="2624045" cy="220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05" y="6309320"/>
            <a:ext cx="1184145" cy="43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8A46E75-F744-4AAD-A479-8112A78378F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50" y="476250"/>
            <a:ext cx="8640763" cy="58324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ОСВІТНЯ ПРОГРАМА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«МЕНЕДЖМЕНТ організацій і логістика» </a:t>
            </a:r>
            <a:endParaRPr lang="ru-RU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uk-UA" sz="1400" b="1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sz="1400" b="1" dirty="0"/>
              <a:t>Під час навчання в університеті викладачами </a:t>
            </a:r>
            <a:r>
              <a:rPr lang="uk-UA" sz="1400" b="1" dirty="0">
                <a:solidFill>
                  <a:srgbClr val="0066CC"/>
                </a:solidFill>
              </a:rPr>
              <a:t>будуть надані знання, навички та уміння професійної та практичної підготовки </a:t>
            </a:r>
            <a:r>
              <a:rPr lang="uk-UA" sz="1400" b="1" dirty="0"/>
              <a:t>за такими дисциплінами: «Публічне адміністрування», «Менеджмент організацій і управління змінами», «Корпоративне управління», «Управління якістю та конкурентоспроможністю»,  «Упрвління проектами», «Креативний менеджмент», «Ризик-менеджмент», «Антикризовий менеджмент» та інші.</a:t>
            </a:r>
            <a:endParaRPr lang="ru-RU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uk-UA" sz="1400" b="1" dirty="0">
              <a:solidFill>
                <a:srgbClr val="0066CC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1400" b="1" dirty="0">
                <a:solidFill>
                  <a:srgbClr val="0066CC"/>
                </a:solidFill>
              </a:rPr>
              <a:t>Випускники можуть працювати: </a:t>
            </a:r>
            <a:endParaRPr lang="ru-RU" sz="1400" b="1" dirty="0">
              <a:solidFill>
                <a:srgbClr val="0066CC"/>
              </a:solidFill>
            </a:endParaRPr>
          </a:p>
          <a:p>
            <a:pPr marL="0" indent="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400" b="1" dirty="0"/>
              <a:t>Керівниками підприємств, установ та організацій; керівниками виробничих підрозділів в оптовій та роздрібній торгівлі; керівниками виробничих підрозділів на транспорті, в складському господарстві та зв’язку; керівниками виробничих підрозділів у комерційному обслуговуванні; керівниками фінансових, бухгалтерських, економічних, юридичних та адміністративних підрозділів; керівниками підрозділів кадрів і соціально-трудових відносин; керівниками підрозділів матеріально-технічного постачання; менеджерами (управителями) в оптовій торгівлі та посередництві у торгівлі; менеджерами (управителями)  в роздрібній торгівлі побутовими товарами; менеджерами (управителями)  в роздрібній торгівлі непродовольчими товарами; менеджерами (управителями) в роздрібній торгівлі продовольчими товарами; менеджерами (управителями) у сфері досліджень та розробок; менеджерами (управителями) з дослідження ринку та вивчення суспільної думки; менеджерами (управителями) з питань комерційної діяльності та управління; менеджерами (управителями)  з підбору, забезпечення та використання персоналу; менеджерами (управителями) систем якості</a:t>
            </a:r>
          </a:p>
        </p:txBody>
      </p:sp>
      <p:pic>
        <p:nvPicPr>
          <p:cNvPr id="6" name="Рисунок 5" descr="C:\Users\Test\Desktop\1.jpe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09459"/>
            <a:ext cx="1296144" cy="419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4264241-A20B-4A0C-B27D-CF462653F6D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50" y="457200"/>
            <a:ext cx="8496300" cy="3435477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Освітня програма</a:t>
            </a:r>
            <a:endParaRPr lang="ru-RU" sz="20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«МЕНЕДЖМЕНТ ЗОВНІШНЬОЕКОНОМІЧНОЇ ДІЯЛЬНОСТІ»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kern="1200" dirty="0"/>
              <a:t>Здобуття освітньо-кваліфікаційного рівня   –    </a:t>
            </a:r>
            <a:r>
              <a:rPr lang="uk-UA" sz="1600" b="1" kern="1200" dirty="0">
                <a:solidFill>
                  <a:srgbClr val="FF0000"/>
                </a:solidFill>
              </a:rPr>
              <a:t>магістр</a:t>
            </a:r>
            <a:r>
              <a:rPr lang="uk-UA" sz="1600" b="1" kern="1200" dirty="0"/>
              <a:t> на базі освітнього рівня бакалавр, спеціаліст чи магістр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600" b="1" kern="1200" dirty="0">
                <a:solidFill>
                  <a:srgbClr val="0066CC"/>
                </a:solidFill>
              </a:rPr>
              <a:t>Галузь знань - </a:t>
            </a:r>
            <a:r>
              <a:rPr lang="uk-UA" sz="1600" b="1" kern="1200" dirty="0"/>
              <a:t>07 «Управління і адміністрування»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Освітньо-кваліфікаційні  рівні   </a:t>
            </a:r>
            <a:r>
              <a:rPr lang="uk-UA" sz="1600" b="1" dirty="0"/>
              <a:t>–   </a:t>
            </a:r>
            <a:r>
              <a:rPr lang="uk-UA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магістр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Кваліфікація</a:t>
            </a:r>
            <a:r>
              <a:rPr lang="uk-UA" sz="1600" dirty="0"/>
              <a:t> – </a:t>
            </a:r>
            <a:r>
              <a:rPr lang="uk-UA" sz="1600" b="1" dirty="0"/>
              <a:t>магістр менеджменту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sz="1600" b="1" dirty="0">
                <a:solidFill>
                  <a:srgbClr val="0066CC"/>
                </a:solidFill>
              </a:rPr>
              <a:t>Термін та форма навчання: </a:t>
            </a:r>
            <a:r>
              <a:rPr lang="uk-UA" sz="1600" b="1" dirty="0"/>
              <a:t>на базі освітнього рівня бакалавр,  магістр - </a:t>
            </a:r>
            <a:r>
              <a:rPr lang="uk-UA" altLang="ru-RU" sz="1600" b="1" dirty="0"/>
              <a:t>1 рік 5 місяців</a:t>
            </a:r>
          </a:p>
          <a:p>
            <a:pPr>
              <a:buNone/>
              <a:defRPr/>
            </a:pPr>
            <a:r>
              <a:rPr lang="uk-UA" sz="1600" b="1" dirty="0">
                <a:solidFill>
                  <a:srgbClr val="0070C0"/>
                </a:solidFill>
              </a:rPr>
              <a:t>Єдиний вступний іспит (ЄВІ) </a:t>
            </a:r>
            <a:r>
              <a:rPr lang="uk-UA" sz="1600" b="1" dirty="0"/>
              <a:t>– тест загальної навчальної компетентності та тест з іноземної мови </a:t>
            </a:r>
            <a:r>
              <a:rPr lang="ru-RU" sz="1600" b="1" dirty="0"/>
              <a:t>(</a:t>
            </a:r>
            <a:r>
              <a:rPr lang="ru-RU" sz="1600" b="1" dirty="0" err="1"/>
              <a:t>англійської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німецької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французської</a:t>
            </a:r>
            <a:r>
              <a:rPr lang="ru-RU" sz="1600" b="1" dirty="0"/>
              <a:t>,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/>
              <a:t>іспанської</a:t>
            </a:r>
            <a:r>
              <a:rPr lang="ru-RU" sz="1600" b="1" dirty="0"/>
              <a:t>)</a:t>
            </a:r>
          </a:p>
          <a:p>
            <a:pPr marL="0" indent="0" algn="just">
              <a:buNone/>
              <a:defRPr/>
            </a:pPr>
            <a:r>
              <a:rPr lang="ru-RU" sz="1600" b="1" dirty="0" err="1">
                <a:solidFill>
                  <a:srgbClr val="0070C0"/>
                </a:solidFill>
              </a:rPr>
              <a:t>Єдине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фахове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вступне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випробування</a:t>
            </a:r>
            <a:r>
              <a:rPr lang="ru-RU" sz="1600" b="1" dirty="0">
                <a:solidFill>
                  <a:srgbClr val="0070C0"/>
                </a:solidFill>
              </a:rPr>
              <a:t> (ЄФВВ)</a:t>
            </a:r>
            <a:r>
              <a:rPr lang="ru-RU" sz="1600" b="1" dirty="0"/>
              <a:t> – </a:t>
            </a:r>
            <a:r>
              <a:rPr lang="ru-RU" sz="1600" b="1" dirty="0" err="1"/>
              <a:t>предметний</a:t>
            </a:r>
            <a:r>
              <a:rPr lang="ru-RU" sz="1600" b="1" dirty="0"/>
              <a:t> тест з </a:t>
            </a:r>
            <a:r>
              <a:rPr lang="ru-RU" sz="1600" b="1" dirty="0" err="1"/>
              <a:t>управління</a:t>
            </a:r>
            <a:r>
              <a:rPr lang="ru-RU" sz="1600" b="1" dirty="0"/>
              <a:t> та </a:t>
            </a:r>
            <a:r>
              <a:rPr lang="ru-RU" sz="1600" b="1" dirty="0" err="1"/>
              <a:t>адміністрування</a:t>
            </a:r>
            <a:r>
              <a:rPr lang="ru-RU" sz="1600" b="1" dirty="0"/>
              <a:t> 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uk-UA" altLang="ru-RU" sz="1600" b="1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altLang="ru-RU" sz="1600" b="1" dirty="0"/>
              <a:t> 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18436" name="TextBox 3">
            <a:extLst>
              <a:ext uri="{FF2B5EF4-FFF2-40B4-BE49-F238E27FC236}">
                <a16:creationId xmlns:a16="http://schemas.microsoft.com/office/drawing/2014/main" id="{16EA3977-5A39-4867-AB3B-C5FE909E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441905"/>
            <a:ext cx="5143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uk-UA" altLang="ru-RU" sz="1600" b="1" dirty="0">
                <a:solidFill>
                  <a:srgbClr val="0066CC"/>
                </a:solidFill>
              </a:rPr>
              <a:t>Випускник спеціальності «Менеджмент зовнішньоекономічної діяльності» </a:t>
            </a:r>
            <a:r>
              <a:rPr lang="uk-UA" altLang="ru-RU" sz="1600" b="1" dirty="0"/>
              <a:t>затребуваний на підприємствах всіх галузей економіки для управління структурними підрозділами та процесами в організаціях у сфері зовнішньоекономічної діяльності</a:t>
            </a:r>
            <a:endParaRPr lang="ru-RU" altLang="ru-RU" sz="1600" b="1" dirty="0"/>
          </a:p>
        </p:txBody>
      </p:sp>
      <p:pic>
        <p:nvPicPr>
          <p:cNvPr id="18437" name="Рисунок 4" descr="98435">
            <a:extLst>
              <a:ext uri="{FF2B5EF4-FFF2-40B4-BE49-F238E27FC236}">
                <a16:creationId xmlns:a16="http://schemas.microsoft.com/office/drawing/2014/main" id="{3ABAA2E3-EAC7-4189-8F13-AE6F19DB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41905"/>
            <a:ext cx="2304256" cy="17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70" y="6279391"/>
            <a:ext cx="1332309" cy="45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D6E723D-7E9E-42C2-8969-A60F380D4A8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50" y="476250"/>
            <a:ext cx="8569325" cy="570865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Освітня програма</a:t>
            </a:r>
            <a:endParaRPr lang="ru-RU" sz="20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«МЕНЕДЖМЕНТ ЗОВНІШНЬОЕКОНОМІЧНОЇ ДІЯЛЬНОСТІ»</a:t>
            </a:r>
          </a:p>
          <a:p>
            <a:pPr marL="0" indent="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400" b="1" dirty="0"/>
          </a:p>
          <a:p>
            <a:pPr marL="0" indent="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400" b="1" dirty="0"/>
              <a:t>Під час навчання в університеті викладачами </a:t>
            </a:r>
            <a:r>
              <a:rPr lang="uk-UA" sz="1400" b="1" dirty="0">
                <a:solidFill>
                  <a:srgbClr val="0066CC"/>
                </a:solidFill>
              </a:rPr>
              <a:t>будуть надані знання, навички й уміння професійної та практичної підготовки </a:t>
            </a:r>
            <a:r>
              <a:rPr lang="uk-UA" sz="1400" b="1" dirty="0"/>
              <a:t>за такими дисциплінами: «Менеджмент зовнішньоекономічної діяльності», «Міжнародні кредитно-розрахункові та валютні операції», «Міжнародний маркетинг», «Аналіз зовнішньоекономічної діяльності», «Управління бізнес-процесами у зовнішньоекономічної діяльності»</a:t>
            </a:r>
            <a:endParaRPr lang="ru-RU" sz="1400" b="1" dirty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400" b="1" dirty="0">
              <a:solidFill>
                <a:srgbClr val="0066CC"/>
              </a:solidFill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400" b="1" dirty="0">
                <a:solidFill>
                  <a:srgbClr val="0066CC"/>
                </a:solidFill>
              </a:rPr>
              <a:t>Випускники можуть працювати: </a:t>
            </a:r>
            <a:endParaRPr lang="ru-RU" sz="1400" b="1" dirty="0">
              <a:solidFill>
                <a:srgbClr val="0066CC"/>
              </a:solidFill>
            </a:endParaRPr>
          </a:p>
          <a:p>
            <a:pPr marL="0" indent="0" algn="just">
              <a:buNone/>
              <a:defRPr/>
            </a:pPr>
            <a:r>
              <a:rPr lang="uk-UA" sz="1400" b="1" dirty="0"/>
              <a:t>Керівниками підприємств, установ та організацій; керівниками виробничих підрозділів в оптовій та роздрібній торгівлі; керівниками виробничих підрозділів у комерційному обслуговуванні; керівними працівниками митних органів; керівниками фінансових, бухгалтерських, економічних, юридичних та адміністративних підрозділів; керівниками проектів та програм; менеджерами (управителями) в оптовій торгівлі та посередництві у торгівлі; менеджерами (управителями)  в роздрібній торгівлі побутовими товарами; менеджерами (управителями)  в роздрібній торгівлі непродовольчими товарами; менеджерами (управителями) в роздрібній торгівлі продовольчими товарами; менеджерами (управителями) у сфері досліджень та розробок; менеджерами (управителями) з дослідження ринку та вивчення суспільної думки; менеджерами (управителями) з питань комерційної діяльності та управління; менеджерами (управителями)  з підбору, забезпечення та використання персоналу; менеджерами (управителями) систем якості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sz="1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6093296"/>
            <a:ext cx="2160240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Рисунок 5" descr="C:\Users\Test\Desktop\1.jpe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5" y="6195107"/>
            <a:ext cx="1357358" cy="44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25F35E8C-5B7D-4CFF-9F13-5E13704FDFB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51520" y="457199"/>
            <a:ext cx="8712968" cy="253975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1800" b="1" cap="all" dirty="0">
                <a:solidFill>
                  <a:srgbClr val="FF0000"/>
                </a:solidFill>
                <a:latin typeface="Arial Black" pitchFamily="34" charset="0"/>
              </a:rPr>
              <a:t>ПЕРЕЛІК ОБОВ</a:t>
            </a:r>
            <a:r>
              <a:rPr lang="en-US" sz="1800" b="1" cap="all" dirty="0">
                <a:solidFill>
                  <a:srgbClr val="FF0000"/>
                </a:solidFill>
                <a:latin typeface="Arial Black" pitchFamily="34" charset="0"/>
              </a:rPr>
              <a:t>’</a:t>
            </a:r>
            <a:r>
              <a:rPr lang="uk-UA" sz="1800" b="1" cap="all" dirty="0">
                <a:solidFill>
                  <a:srgbClr val="FF0000"/>
                </a:solidFill>
                <a:latin typeface="Arial Black" pitchFamily="34" charset="0"/>
              </a:rPr>
              <a:t>ЯЗКОВИХ навчальних ДИСЦИПЛІН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Менеджмент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Управління персоналом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Операційний менеджмент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Інвестиційний та інноваційний менеджмент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Стратегічне управління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Менеджмент у виробничій і невиробничій сфері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Психологія управління</a:t>
            </a:r>
          </a:p>
          <a:p>
            <a:pPr algn="just">
              <a:buClr>
                <a:schemeClr val="tx2"/>
              </a:buClr>
              <a:defRPr/>
            </a:pPr>
            <a:r>
              <a:rPr lang="uk-UA" sz="1400" dirty="0">
                <a:latin typeface="+mj-lt"/>
              </a:rPr>
              <a:t>Управління якістю і конкурентоспроможністю</a:t>
            </a:r>
          </a:p>
          <a:p>
            <a:pPr marL="0" indent="0" algn="just">
              <a:buClr>
                <a:schemeClr val="tx2"/>
              </a:buClr>
              <a:buNone/>
              <a:defRPr/>
            </a:pPr>
            <a:endParaRPr lang="uk-UA" sz="1400" dirty="0">
              <a:latin typeface="+mj-lt"/>
            </a:endParaRPr>
          </a:p>
          <a:p>
            <a:pPr algn="just">
              <a:buFont typeface="Wingdings" panose="05000000000000000000" pitchFamily="2" charset="2"/>
              <a:buNone/>
              <a:defRPr/>
            </a:pPr>
            <a:endParaRPr lang="uk-UA" sz="1400" b="1" dirty="0">
              <a:latin typeface="Arial Black" pitchFamily="34" charset="0"/>
            </a:endParaRPr>
          </a:p>
          <a:p>
            <a:pPr algn="just">
              <a:buFont typeface="Wingdings" panose="05000000000000000000" pitchFamily="2" charset="2"/>
              <a:buNone/>
              <a:defRPr/>
            </a:pPr>
            <a:endParaRPr lang="ru-RU" sz="1400" b="1" dirty="0"/>
          </a:p>
        </p:txBody>
      </p:sp>
      <p:pic>
        <p:nvPicPr>
          <p:cNvPr id="22531" name="Picture 2" descr="F:\1. Презентация каф. МПС 2015\1. Копия Буклеты Магистр кафедра МПС\Фото для буклетов\МЕНЕДЖМЕНТ ОРГАНИЗАЦИЙ\МО2.jpg">
            <a:extLst>
              <a:ext uri="{FF2B5EF4-FFF2-40B4-BE49-F238E27FC236}">
                <a16:creationId xmlns:a16="http://schemas.microsoft.com/office/drawing/2014/main" id="{087AAF46-64D2-4B42-B674-D738007A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980728"/>
            <a:ext cx="2954265" cy="177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EBA9B-BFE7-4A37-BF68-8841FD803597}"/>
              </a:ext>
            </a:extLst>
          </p:cNvPr>
          <p:cNvSpPr txBox="1"/>
          <p:nvPr/>
        </p:nvSpPr>
        <p:spPr>
          <a:xfrm>
            <a:off x="3050865" y="2649344"/>
            <a:ext cx="5223495" cy="237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5000"/>
              <a:tabLst>
                <a:tab pos="271463" algn="l"/>
              </a:tabLst>
              <a:defRPr/>
            </a:pPr>
            <a:endParaRPr lang="uk-UA" sz="1400" dirty="0">
              <a:latin typeface="+mj-lt"/>
            </a:endParaRP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Управління міжнародними комерційними операціям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/>
              <a:t>Теорія і практика прийняття управлінських рішень</a:t>
            </a:r>
            <a:endParaRPr lang="uk-UA" sz="1400" dirty="0">
              <a:latin typeface="+mj-lt"/>
            </a:endParaRP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Зовнішньоекономічна діяльність підприємства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Адміністрування організацій 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Управління організаційною поведінкою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Статистичні методи в менеджменті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r>
              <a:rPr lang="uk-UA" sz="1400" dirty="0">
                <a:latin typeface="+mj-lt"/>
              </a:rPr>
              <a:t>Моделювання та прогнозування в менеджменті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271463" algn="l"/>
              </a:tabLst>
              <a:defRPr/>
            </a:pPr>
            <a:endParaRPr lang="uk-UA" sz="1400" dirty="0">
              <a:latin typeface="+mj-lt"/>
            </a:endParaRPr>
          </a:p>
        </p:txBody>
      </p:sp>
      <p:pic>
        <p:nvPicPr>
          <p:cNvPr id="22533" name="Picture 4" descr="&amp;Mcy;&amp;iecy;&amp;zhcy;&amp;dcy;&amp;ucy;&amp;ncy;&amp;acy;&amp;rcy;&amp;ocy;&amp;dcy;&amp;ncy;&amp;ycy;&amp;jcy; &amp;mcy;&amp;iecy;&amp;ncy;&amp;iecy;&amp;dcy;&amp;zhcy;&amp;mcy;&amp;iecy;&amp;ncy;&amp;tcy;.&amp;Kcy;&amp;rcy;&amp;acy;&amp;tcy;&amp;kcy;&amp;icy;&amp;jcy; &amp;kcy;&amp;ucy;&amp;rcy;&amp;scy;, &amp;Pcy;&amp;icy;&amp;vcy;&amp;ocy;&amp;vcy;&amp;acy;&amp;rcy;&amp;ocy;&amp;vcy;, &amp;Mcy;&amp;acy;&amp;jcy;&amp;zcy;&amp;iecy;&amp;lcy;&amp;softcy;, &amp;Pcy;…">
            <a:extLst>
              <a:ext uri="{FF2B5EF4-FFF2-40B4-BE49-F238E27FC236}">
                <a16:creationId xmlns:a16="http://schemas.microsoft.com/office/drawing/2014/main" id="{9C983049-4E04-416E-A53E-459F2181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43" y="3007060"/>
            <a:ext cx="1774387" cy="166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EFF54-6E53-4845-B738-1B1C972C5384}"/>
              </a:ext>
            </a:extLst>
          </p:cNvPr>
          <p:cNvSpPr txBox="1"/>
          <p:nvPr/>
        </p:nvSpPr>
        <p:spPr>
          <a:xfrm>
            <a:off x="323528" y="4835025"/>
            <a:ext cx="5788656" cy="185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/>
              <a:t>Інформаційні технології в менеджменті</a:t>
            </a:r>
            <a:endParaRPr lang="uk-UA" sz="1400" dirty="0">
              <a:latin typeface="+mj-lt"/>
            </a:endParaRP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>
                <a:latin typeface="+mj-lt"/>
              </a:rPr>
              <a:t>Економічні основи управління організацією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>
                <a:latin typeface="+mj-lt"/>
              </a:rPr>
              <a:t>Ділові комунікації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>
                <a:latin typeface="+mj-lt"/>
              </a:rPr>
              <a:t>Контролінг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>
                <a:latin typeface="+mj-lt"/>
              </a:rPr>
              <a:t>Корпоративна культура та соціальна відповідальність бізнесу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dirty="0">
                <a:latin typeface="+mj-lt"/>
              </a:rPr>
              <a:t>Управлінський аналіз діяльності підприємства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ru-RU" sz="1400" dirty="0">
              <a:latin typeface="Arial" charset="0"/>
            </a:endParaRPr>
          </a:p>
        </p:txBody>
      </p:sp>
      <p:pic>
        <p:nvPicPr>
          <p:cNvPr id="22535" name="Picture 5" descr="F:\1. Презентация каф. МПС 2015\1. Копия Буклеты Магистр кафедра МПС\Фото для буклетов\ИННОВАЦИОННЫЙ МЕНЕДЖМЕНТ\И2.jpg">
            <a:extLst>
              <a:ext uri="{FF2B5EF4-FFF2-40B4-BE49-F238E27FC236}">
                <a16:creationId xmlns:a16="http://schemas.microsoft.com/office/drawing/2014/main" id="{49872CCE-59C8-4F93-92DF-DB63C689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02695"/>
            <a:ext cx="232753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6342855"/>
            <a:ext cx="1512168" cy="47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Рисунок 12" descr="C:\Users\Test\Desktop\1.jpe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95" y="6388833"/>
            <a:ext cx="1188132" cy="42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9ACDA0-9473-4B97-9F98-DAF7F395B0E7}"/>
              </a:ext>
            </a:extLst>
          </p:cNvPr>
          <p:cNvSpPr txBox="1"/>
          <p:nvPr/>
        </p:nvSpPr>
        <p:spPr>
          <a:xfrm>
            <a:off x="3663540" y="3933056"/>
            <a:ext cx="5008613" cy="233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Ділова іноземна мова (англійська)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Іноземна мова професійного спрямування (англійська/німецька/французька)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Ціннісні компетенції фахівця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Правознавство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Академічне письмо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Цивілізаційні процеси в українському суспільстві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Цивільна безпека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Фізична культура і спорт</a:t>
            </a:r>
            <a:endParaRPr lang="ru-RU" sz="1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8DD71-F38E-4B2D-8F69-63EBA44163EF}"/>
              </a:ext>
            </a:extLst>
          </p:cNvPr>
          <p:cNvSpPr txBox="1"/>
          <p:nvPr/>
        </p:nvSpPr>
        <p:spPr>
          <a:xfrm>
            <a:off x="395536" y="860854"/>
            <a:ext cx="532859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Теорія організації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Фінанси підприємства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Бухгалтерський облік та звітність  організацій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Маркетинг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Планування діяльності підприємства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Логістика та управління ланцюгами постачання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Економічна теорія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Мікроекономіка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Макроекономіка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Вища математика</a:t>
            </a:r>
          </a:p>
          <a:p>
            <a:pPr marL="342900" indent="-342900" algn="just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uk-UA" sz="1400" b="1" dirty="0">
                <a:latin typeface="+mj-lt"/>
              </a:rPr>
              <a:t>Теорія ймовірностей та математична статистика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89E1D4-E2B2-4C95-B3E6-B66A7CBD9D6E}"/>
              </a:ext>
            </a:extLst>
          </p:cNvPr>
          <p:cNvSpPr/>
          <p:nvPr/>
        </p:nvSpPr>
        <p:spPr>
          <a:xfrm>
            <a:off x="251520" y="428625"/>
            <a:ext cx="8644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Перелік ОБОВ</a:t>
            </a:r>
            <a:r>
              <a:rPr lang="en-US" b="1" cap="all" dirty="0">
                <a:solidFill>
                  <a:srgbClr val="FF0000"/>
                </a:solidFill>
                <a:latin typeface="Arial Black" pitchFamily="34" charset="0"/>
              </a:rPr>
              <a:t>’</a:t>
            </a:r>
            <a:r>
              <a:rPr lang="uk-UA" b="1" cap="all" dirty="0" err="1">
                <a:solidFill>
                  <a:srgbClr val="FF0000"/>
                </a:solidFill>
                <a:latin typeface="Arial Black" pitchFamily="34" charset="0"/>
              </a:rPr>
              <a:t>ЯЗКОВих</a:t>
            </a: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 навчальних ДИСЦИПЛІНИ</a:t>
            </a:r>
          </a:p>
        </p:txBody>
      </p:sp>
      <p:pic>
        <p:nvPicPr>
          <p:cNvPr id="23560" name="Picture 4" descr="Information Resources And Technology Management Strategic Journal Articles in PDF">
            <a:extLst>
              <a:ext uri="{FF2B5EF4-FFF2-40B4-BE49-F238E27FC236}">
                <a16:creationId xmlns:a16="http://schemas.microsoft.com/office/drawing/2014/main" id="{7F96E22E-F70F-4189-AAC9-34C575B4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" y="4009190"/>
            <a:ext cx="2886687" cy="21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6" descr="&amp;Ncy;&amp;acy;&amp;jcy;&amp;tcy;&amp;icy; &amp;ocy;&amp;tcy;&amp;vcy;&amp;iecy;&amp;tcy;&amp;ycy; &amp;ncy;&amp;acy; &amp;tcy;&amp;iecy;&amp;scy;&amp;tcy; &amp;pcy;&amp;ocy; &amp;icy;&amp;ncy;&amp;fcy;&amp;ocy;&amp;rcy;&amp;mcy;&amp;acy;&amp;tscy;&amp;icy;&amp;ocy;&amp;ncy;&amp;ncy;&amp;ycy;&amp;jcy; &amp;mcy;&amp;iecy;&amp;ncy;&amp;iecy;&amp;dcy;&amp;zhcy;&amp;mcy;&amp;iecy;&amp;ncy;&amp;tcy;">
            <a:extLst>
              <a:ext uri="{FF2B5EF4-FFF2-40B4-BE49-F238E27FC236}">
                <a16:creationId xmlns:a16="http://schemas.microsoft.com/office/drawing/2014/main" id="{DAA79BB0-0665-4DD5-B3E9-29C95CCE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32" y="1052736"/>
            <a:ext cx="3358621" cy="20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Test\Desktop\1.jpe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37" y="6309320"/>
            <a:ext cx="1119316" cy="37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0C5A25-52F5-4398-A383-DB45CD8AEBC9}"/>
              </a:ext>
            </a:extLst>
          </p:cNvPr>
          <p:cNvSpPr/>
          <p:nvPr/>
        </p:nvSpPr>
        <p:spPr>
          <a:xfrm>
            <a:off x="642938" y="428625"/>
            <a:ext cx="807243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UA" b="1" cap="all" dirty="0">
                <a:solidFill>
                  <a:srgbClr val="FF0000"/>
                </a:solidFill>
                <a:latin typeface="Arial Black" pitchFamily="34" charset="0"/>
              </a:rPr>
              <a:t>ПЕРЕЛ</a:t>
            </a: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І</a:t>
            </a:r>
            <a:r>
              <a:rPr lang="ru-UA" b="1" cap="all" dirty="0">
                <a:solidFill>
                  <a:srgbClr val="FF0000"/>
                </a:solidFill>
                <a:latin typeface="Arial Black" pitchFamily="34" charset="0"/>
              </a:rPr>
              <a:t>К ВИБ</a:t>
            </a: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І</a:t>
            </a:r>
            <a:r>
              <a:rPr lang="ru-UA" b="1" cap="all" dirty="0">
                <a:solidFill>
                  <a:srgbClr val="FF0000"/>
                </a:solidFill>
                <a:latin typeface="Arial Black" pitchFamily="34" charset="0"/>
              </a:rPr>
              <a:t>РКОВИХ</a:t>
            </a: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 фахових навчальних ДИСЦИПЛІН</a:t>
            </a:r>
          </a:p>
        </p:txBody>
      </p:sp>
      <p:sp>
        <p:nvSpPr>
          <p:cNvPr id="24580" name="TextBox 5">
            <a:extLst>
              <a:ext uri="{FF2B5EF4-FFF2-40B4-BE49-F238E27FC236}">
                <a16:creationId xmlns:a16="http://schemas.microsoft.com/office/drawing/2014/main" id="{AFE93600-CBDD-4660-A40B-7096B16F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865806"/>
            <a:ext cx="528654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400" b="1" dirty="0"/>
              <a:t>Мотиваційний менеджмент та економіка праці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Мотиваційний</a:t>
            </a:r>
            <a:r>
              <a:rPr lang="ru-RU" altLang="ru-RU" sz="1400" b="1" dirty="0"/>
              <a:t> менеджмент в </a:t>
            </a:r>
            <a:r>
              <a:rPr lang="ru-RU" altLang="ru-RU" sz="1400" b="1" dirty="0" err="1"/>
              <a:t>зовнішньоекономічної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діяльності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Управління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комерційною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діяльністю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/>
              <a:t> </a:t>
            </a:r>
            <a:r>
              <a:rPr lang="ru-RU" altLang="ru-RU" sz="1400" b="1" dirty="0" err="1"/>
              <a:t>Міжнародний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бізнес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Формування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ефектиної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команди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/>
              <a:t>Конфліктологія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/>
              <a:t>Менеджмент у </a:t>
            </a:r>
            <a:r>
              <a:rPr lang="ru-RU" altLang="ru-RU" sz="1400" b="1" dirty="0" err="1"/>
              <a:t>неприбутковій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сфері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/>
              <a:t>Самоменеджмент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Управління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сталим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розвитком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Управління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перевезеннями</a:t>
            </a:r>
            <a:endParaRPr lang="ru-RU" altLang="ru-RU" sz="1400" b="1" dirty="0"/>
          </a:p>
        </p:txBody>
      </p:sp>
      <p:sp>
        <p:nvSpPr>
          <p:cNvPr id="24581" name="TextBox 6">
            <a:extLst>
              <a:ext uri="{FF2B5EF4-FFF2-40B4-BE49-F238E27FC236}">
                <a16:creationId xmlns:a16="http://schemas.microsoft.com/office/drawing/2014/main" id="{186F80B7-AFCB-4F87-879C-FD7C07E31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3582222"/>
            <a:ext cx="5209355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Бізнес-планування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Міжнародний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бізнес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Упраління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ризиками</a:t>
            </a:r>
            <a:r>
              <a:rPr lang="ru-RU" altLang="ru-RU" sz="1400" b="1" dirty="0"/>
              <a:t> та обгрунтування </a:t>
            </a:r>
            <a:r>
              <a:rPr lang="ru-RU" altLang="ru-RU" sz="1400" b="1" dirty="0" err="1"/>
              <a:t>рішень</a:t>
            </a:r>
            <a:r>
              <a:rPr lang="ru-RU" altLang="ru-RU" sz="1400" b="1" dirty="0"/>
              <a:t> в </a:t>
            </a:r>
            <a:r>
              <a:rPr lang="ru-RU" altLang="ru-RU" sz="1400" b="1" dirty="0" err="1"/>
              <a:t>логістиці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Економіка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логістики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Регулювання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зовнішньоекономічної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діяльності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Функціональна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логістика</a:t>
            </a:r>
            <a:endParaRPr lang="ru-UA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UA" altLang="ru-RU" sz="1400" b="1" dirty="0"/>
              <a:t>У</a:t>
            </a:r>
            <a:r>
              <a:rPr lang="uk-UA" altLang="ru-RU" sz="1400" b="1" dirty="0"/>
              <a:t>правління змінами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400" b="1" dirty="0"/>
              <a:t>Венчурний бізнес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 err="1"/>
              <a:t>Управління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бізнес-процесами</a:t>
            </a:r>
            <a:r>
              <a:rPr lang="ru-RU" altLang="ru-RU" sz="1400" b="1" dirty="0"/>
              <a:t> в </a:t>
            </a:r>
            <a:r>
              <a:rPr lang="ru-RU" altLang="ru-RU" sz="1400" b="1" dirty="0" err="1"/>
              <a:t>логістиці</a:t>
            </a:r>
            <a:endParaRPr lang="ru-RU" altLang="ru-RU" sz="1400" b="1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ru-RU" altLang="ru-RU" sz="1400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ru-RU" altLang="ru-RU" sz="1400" dirty="0"/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ru-RU" altLang="ru-RU" sz="1400" dirty="0"/>
          </a:p>
        </p:txBody>
      </p:sp>
      <p:pic>
        <p:nvPicPr>
          <p:cNvPr id="24582" name="Picture 4" descr="E:\1. Презентация каф. МПС 2015 12.03.15\Каф. ин.яз\фото 23а.JPG">
            <a:extLst>
              <a:ext uri="{FF2B5EF4-FFF2-40B4-BE49-F238E27FC236}">
                <a16:creationId xmlns:a16="http://schemas.microsoft.com/office/drawing/2014/main" id="{AFFB0169-6A3C-4FF7-8475-A91AD13D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22" y="908720"/>
            <a:ext cx="2594570" cy="17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E:\1. Презентация каф. МПС 2015 12.03.15\Каф. ин.яз\фото 4.JPG">
            <a:extLst>
              <a:ext uri="{FF2B5EF4-FFF2-40B4-BE49-F238E27FC236}">
                <a16:creationId xmlns:a16="http://schemas.microsoft.com/office/drawing/2014/main" id="{4C8BB7F5-CE61-40D1-B02F-5A2AAA5D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2895364" cy="18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Test\Desktop\1.jpe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272036"/>
            <a:ext cx="1293912" cy="457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10EED4-1469-4EB5-B0FE-17F6C171646C}"/>
              </a:ext>
            </a:extLst>
          </p:cNvPr>
          <p:cNvSpPr/>
          <p:nvPr/>
        </p:nvSpPr>
        <p:spPr>
          <a:xfrm>
            <a:off x="642938" y="428625"/>
            <a:ext cx="807243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UA" b="1" cap="all" dirty="0">
                <a:solidFill>
                  <a:srgbClr val="FF0000"/>
                </a:solidFill>
                <a:latin typeface="Arial Black" pitchFamily="34" charset="0"/>
              </a:rPr>
              <a:t>Пере</a:t>
            </a: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лік вибіркових навчальних дисциплін, які спрямовані на розвиток </a:t>
            </a:r>
            <a:r>
              <a:rPr lang="en-US" b="1" cap="all" dirty="0">
                <a:solidFill>
                  <a:srgbClr val="FF0000"/>
                </a:solidFill>
                <a:latin typeface="Arial Black" pitchFamily="34" charset="0"/>
              </a:rPr>
              <a:t>SOFT SKILLS</a:t>
            </a:r>
            <a:endParaRPr lang="uk-UA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29EA6-2390-4FF8-B62C-FB44C7A10524}"/>
              </a:ext>
            </a:extLst>
          </p:cNvPr>
          <p:cNvSpPr txBox="1"/>
          <p:nvPr/>
        </p:nvSpPr>
        <p:spPr>
          <a:xfrm>
            <a:off x="323528" y="1256679"/>
            <a:ext cx="50405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Основи лідерства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Діловий та світський етикет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Креативне управління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Лідерство та управління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Міжкультурні комунікації в бізнес-середовищі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Англійська мова для медіаграмотності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 err="1">
                <a:latin typeface="Arial" charset="0"/>
              </a:rPr>
              <a:t>Професійно</a:t>
            </a:r>
            <a:r>
              <a:rPr lang="uk-UA" sz="1600" b="1" dirty="0">
                <a:latin typeface="Arial" charset="0"/>
              </a:rPr>
              <a:t>-орієнтована іноземна мова</a:t>
            </a:r>
          </a:p>
          <a:p>
            <a:pPr marL="180975" indent="-180975" eaLnBrk="1" hangingPunct="1">
              <a:buFont typeface="Wingdings" pitchFamily="2" charset="2"/>
              <a:buChar char="§"/>
              <a:defRPr/>
            </a:pPr>
            <a:r>
              <a:rPr lang="uk-UA" sz="1600" b="1" dirty="0">
                <a:latin typeface="Arial" charset="0"/>
              </a:rPr>
              <a:t>Ділова іноземна мова</a:t>
            </a:r>
          </a:p>
          <a:p>
            <a:pPr eaLnBrk="1" hangingPunct="1">
              <a:defRPr/>
            </a:pPr>
            <a:endParaRPr lang="ru-RU" sz="1600" b="1" dirty="0">
              <a:latin typeface="Arial" charset="0"/>
            </a:endParaRPr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0D09ED7F-4B0C-4D91-A516-FF963A6C9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4000500"/>
            <a:ext cx="51514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Бізнес у соціальних мережах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Психологія бізнесу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Управління </a:t>
            </a:r>
            <a:r>
              <a:rPr lang="uk-UA" altLang="ru-RU" sz="1600" b="1" dirty="0" err="1"/>
              <a:t>стартап</a:t>
            </a:r>
            <a:r>
              <a:rPr lang="uk-UA" altLang="ru-RU" sz="1600" b="1" dirty="0"/>
              <a:t>-про</a:t>
            </a:r>
            <a:r>
              <a:rPr lang="ru-UA" altLang="ru-RU" sz="1600" b="1" dirty="0"/>
              <a:t>е</a:t>
            </a:r>
            <a:r>
              <a:rPr lang="uk-UA" altLang="ru-RU" sz="1600" b="1" dirty="0" err="1"/>
              <a:t>ктами</a:t>
            </a:r>
            <a:endParaRPr lang="uk-UA" altLang="ru-RU" sz="1600" b="1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Соціальна відповідальність бізнесу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Зв</a:t>
            </a:r>
            <a:r>
              <a:rPr lang="en-US" altLang="ru-RU" sz="1600" b="1" dirty="0"/>
              <a:t>’</a:t>
            </a:r>
            <a:r>
              <a:rPr lang="uk-UA" altLang="ru-RU" sz="1600" b="1" dirty="0" err="1"/>
              <a:t>язки</a:t>
            </a:r>
            <a:r>
              <a:rPr lang="uk-UA" altLang="ru-RU" sz="1600" b="1" dirty="0"/>
              <a:t> з громадськістю в бізнесі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uk-UA" altLang="ru-RU" sz="1600" b="1" dirty="0"/>
              <a:t>Дипломатичне забезпечення міжнародного бізнесу</a:t>
            </a:r>
          </a:p>
        </p:txBody>
      </p:sp>
      <p:pic>
        <p:nvPicPr>
          <p:cNvPr id="25606" name="Picture 2" descr="E:\1. Презентация каф. МПС 2015\ПРОЕКТЫ ДЛЯ СТУДЕНТОВ\ДК\P6300006.JPG">
            <a:extLst>
              <a:ext uri="{FF2B5EF4-FFF2-40B4-BE49-F238E27FC236}">
                <a16:creationId xmlns:a16="http://schemas.microsoft.com/office/drawing/2014/main" id="{45EB191D-1E31-457A-A77E-CF81D298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1969"/>
            <a:ext cx="290731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E:\1. Презентация каф. МПС 2015 12.03.15\Каф. ин.яз\фото_15.jpg">
            <a:extLst>
              <a:ext uri="{FF2B5EF4-FFF2-40B4-BE49-F238E27FC236}">
                <a16:creationId xmlns:a16="http://schemas.microsoft.com/office/drawing/2014/main" id="{7C206098-5DAF-4DDA-A3C6-AB5DE391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" y="4000500"/>
            <a:ext cx="2848942" cy="18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Test\Desktop\1.jpe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65" y="6252613"/>
            <a:ext cx="1238945" cy="43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99F8B5-4CA9-40BD-9540-51B82F7715B6}"/>
              </a:ext>
            </a:extLst>
          </p:cNvPr>
          <p:cNvSpPr txBox="1"/>
          <p:nvPr/>
        </p:nvSpPr>
        <p:spPr>
          <a:xfrm>
            <a:off x="2714625" y="476250"/>
            <a:ext cx="407193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uk-UA" sz="2200" b="1" cap="all" dirty="0">
                <a:solidFill>
                  <a:srgbClr val="FF0000"/>
                </a:solidFill>
                <a:latin typeface="Arial Black" pitchFamily="34" charset="0"/>
              </a:rPr>
              <a:t>Студентська наука</a:t>
            </a:r>
            <a:endParaRPr lang="ru-RU" sz="22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6629" name="Picture 2" descr="E:\01. ПРОФОРИЕНТАЦИЯ\Фото Студнаука\СтудНаука 10.jpg">
            <a:extLst>
              <a:ext uri="{FF2B5EF4-FFF2-40B4-BE49-F238E27FC236}">
                <a16:creationId xmlns:a16="http://schemas.microsoft.com/office/drawing/2014/main" id="{316F75D1-C817-40AB-B34D-1F2A26BCDB0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3515" y="1556792"/>
            <a:ext cx="2500313" cy="1668462"/>
          </a:xfrm>
          <a:noFill/>
        </p:spPr>
      </p:pic>
      <p:pic>
        <p:nvPicPr>
          <p:cNvPr id="26630" name="Picture 4" descr="E:\01. ПРОФОРИЕНТАЦИЯ\Фото Студнаука\Чужие 1.jpg">
            <a:extLst>
              <a:ext uri="{FF2B5EF4-FFF2-40B4-BE49-F238E27FC236}">
                <a16:creationId xmlns:a16="http://schemas.microsoft.com/office/drawing/2014/main" id="{55C90583-3350-4206-ADCF-B0F54563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839055"/>
            <a:ext cx="247808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 descr="E:\01. ПРОФОРИЕНТАЦИЯ\Фото Студнаука\Чужие 2.jpg">
            <a:extLst>
              <a:ext uri="{FF2B5EF4-FFF2-40B4-BE49-F238E27FC236}">
                <a16:creationId xmlns:a16="http://schemas.microsoft.com/office/drawing/2014/main" id="{AE7BB685-857D-4990-8ED0-B5AABB20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5336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E:\01. ПРОФОРИЕНТАЦИЯ\Фото Студнаука\Чужие 3.JPG">
            <a:extLst>
              <a:ext uri="{FF2B5EF4-FFF2-40B4-BE49-F238E27FC236}">
                <a16:creationId xmlns:a16="http://schemas.microsoft.com/office/drawing/2014/main" id="{013F8E57-1991-4456-9910-99D9FDA9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23" y="4663698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7" descr="E:\01. ПРОФОРИЕНТАЦИЯ\Фото Студнаука\Чужие 4.JPG">
            <a:extLst>
              <a:ext uri="{FF2B5EF4-FFF2-40B4-BE49-F238E27FC236}">
                <a16:creationId xmlns:a16="http://schemas.microsoft.com/office/drawing/2014/main" id="{4A9E2F8C-5AC1-49A6-B7DD-FCC26462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40" y="3807750"/>
            <a:ext cx="25003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 descr="E:\01. ПРОФОРИЕНТАЦИЯ\Фото Студнаука\Студнаука 5.jpg">
            <a:extLst>
              <a:ext uri="{FF2B5EF4-FFF2-40B4-BE49-F238E27FC236}">
                <a16:creationId xmlns:a16="http://schemas.microsoft.com/office/drawing/2014/main" id="{28B6487E-C5DE-467A-AD98-AE52F548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027137"/>
            <a:ext cx="24431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9" descr="E:\01. ПРОФОРИЕНТАЦИЯ\Фото Студнаука\СтудНаука 9.jpg">
            <a:extLst>
              <a:ext uri="{FF2B5EF4-FFF2-40B4-BE49-F238E27FC236}">
                <a16:creationId xmlns:a16="http://schemas.microsoft.com/office/drawing/2014/main" id="{861A076C-795E-45F0-8189-92DF864D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00125"/>
            <a:ext cx="2500312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Box 13">
            <a:extLst>
              <a:ext uri="{FF2B5EF4-FFF2-40B4-BE49-F238E27FC236}">
                <a16:creationId xmlns:a16="http://schemas.microsoft.com/office/drawing/2014/main" id="{B2DABF8D-7468-4478-8B32-1C64A63C3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2881313"/>
            <a:ext cx="3143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dirty="0"/>
              <a:t>Участь у дослідженнях кафедри – перший крок у велику науку, оскільки дозволяє успішно навчатися у магістратурі, аспірантурі, докторантурі </a:t>
            </a:r>
            <a:endParaRPr lang="ru-RU" altLang="ru-RU" sz="1600" b="1" dirty="0"/>
          </a:p>
        </p:txBody>
      </p:sp>
      <p:pic>
        <p:nvPicPr>
          <p:cNvPr id="14" name="Рисунок 13" descr="C:\Users\Test\Desktop\1.jpeg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99" y="6238154"/>
            <a:ext cx="1313829" cy="450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A109DFDF-7C9A-496A-AAF9-E98291CC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alt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Відповідність Часу!</a:t>
            </a:r>
            <a:endParaRPr lang="ru-RU" altLang="ru-RU" sz="1600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5C5FD6-7478-423B-8CB5-8F71C72730DC}"/>
              </a:ext>
            </a:extLst>
          </p:cNvPr>
          <p:cNvSpPr/>
          <p:nvPr/>
        </p:nvSpPr>
        <p:spPr>
          <a:xfrm>
            <a:off x="6072188" y="5286375"/>
            <a:ext cx="2571750" cy="642938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Катеринославське вище гірниче училище (1899 р.) 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7A2882-6FF7-4392-A1F4-F71EF0CA9072}"/>
              </a:ext>
            </a:extLst>
          </p:cNvPr>
          <p:cNvSpPr/>
          <p:nvPr/>
        </p:nvSpPr>
        <p:spPr>
          <a:xfrm>
            <a:off x="3643313" y="4786313"/>
            <a:ext cx="2571750" cy="642937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Катеринославський гірничий інститут (1912 р.)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193930-08BD-4996-8C60-41F8B6752377}"/>
              </a:ext>
            </a:extLst>
          </p:cNvPr>
          <p:cNvSpPr/>
          <p:nvPr/>
        </p:nvSpPr>
        <p:spPr>
          <a:xfrm>
            <a:off x="1285875" y="4286250"/>
            <a:ext cx="2500313" cy="642938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Дніпропетровський гірничий інститут (1926 р.)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D84A0E-843F-438D-9AC6-615CF0A25BD6}"/>
              </a:ext>
            </a:extLst>
          </p:cNvPr>
          <p:cNvSpPr/>
          <p:nvPr/>
        </p:nvSpPr>
        <p:spPr>
          <a:xfrm>
            <a:off x="3643313" y="3786188"/>
            <a:ext cx="2571750" cy="642937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Державна гірнича академія України (1993 р.)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A56C8A9-8B15-40F2-B235-A90CD574075D}"/>
              </a:ext>
            </a:extLst>
          </p:cNvPr>
          <p:cNvSpPr/>
          <p:nvPr/>
        </p:nvSpPr>
        <p:spPr>
          <a:xfrm>
            <a:off x="6000750" y="3214688"/>
            <a:ext cx="2500313" cy="714375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Національна гірнича академія України (1997 р.)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B54DD8-7245-481E-AE86-9AE7AE75521D}"/>
              </a:ext>
            </a:extLst>
          </p:cNvPr>
          <p:cNvSpPr/>
          <p:nvPr/>
        </p:nvSpPr>
        <p:spPr>
          <a:xfrm>
            <a:off x="3571875" y="2714625"/>
            <a:ext cx="2571750" cy="642938"/>
          </a:xfrm>
          <a:prstGeom prst="rect">
            <a:avLst/>
          </a:prstGeom>
          <a:solidFill>
            <a:srgbClr val="0066CC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200" b="1" dirty="0">
                <a:solidFill>
                  <a:schemeClr val="tx1"/>
                </a:solidFill>
              </a:rPr>
              <a:t>Національний гірничий університет (2002 р.)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131" name="Рисунок 15">
            <a:extLst>
              <a:ext uri="{FF2B5EF4-FFF2-40B4-BE49-F238E27FC236}">
                <a16:creationId xmlns:a16="http://schemas.microsoft.com/office/drawing/2014/main" id="{10D749E7-EF68-4AAD-A0AA-F0AD4DCC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4" y="642938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одержимое 16">
            <a:extLst>
              <a:ext uri="{FF2B5EF4-FFF2-40B4-BE49-F238E27FC236}">
                <a16:creationId xmlns:a16="http://schemas.microsoft.com/office/drawing/2014/main" id="{F73DC636-27F4-49C7-942D-5E9465FAF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2143125"/>
            <a:ext cx="2714625" cy="733425"/>
          </a:xfrm>
          <a:solidFill>
            <a:srgbClr val="0066CC">
              <a:alpha val="3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tx1"/>
                </a:solidFill>
              </a:rPr>
              <a:t>Національний технічний університет “Дніпровська політехніка” (2018 р.)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89" y="6274274"/>
            <a:ext cx="1307555" cy="4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752" y="473141"/>
            <a:ext cx="6696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ШКОЛА МЕНЕДЖЕРА</a:t>
            </a:r>
            <a:endParaRPr lang="en-US" sz="2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C:\Users\Test\Desktop\244401087_1947635352063529_707647825595790518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2" y="1034159"/>
            <a:ext cx="2664296" cy="201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Test\Desktop\ШМ 07.10.21\242363931_1937035903123474_4982438927246693833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82" y="1030964"/>
            <a:ext cx="2637577" cy="203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255487699_1973377399489324_4771998208778843700_n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90009"/>
            <a:ext cx="19589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Test\Desktop\ШМ 07.10.21\120640475_1655002484660152_9211755476200478266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86" y="1049614"/>
            <a:ext cx="2592288" cy="201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3284984"/>
            <a:ext cx="63367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/>
              <a:t>Кафедра менеджменту </a:t>
            </a:r>
            <a:r>
              <a:rPr lang="ru-RU" sz="1300" b="1" dirty="0" err="1"/>
              <a:t>здійснює</a:t>
            </a:r>
            <a:r>
              <a:rPr lang="ru-RU" sz="1300" b="1" dirty="0"/>
              <a:t> </a:t>
            </a:r>
            <a:r>
              <a:rPr lang="ru-RU" sz="1300" b="1" dirty="0" err="1"/>
              <a:t>підготовку</a:t>
            </a:r>
            <a:r>
              <a:rPr lang="ru-RU" sz="1300" b="1" dirty="0"/>
              <a:t> </a:t>
            </a:r>
            <a:r>
              <a:rPr lang="ru-RU" sz="1300" b="1" dirty="0" err="1"/>
              <a:t>фахівців</a:t>
            </a:r>
            <a:r>
              <a:rPr lang="ru-RU" sz="1300" b="1" dirty="0"/>
              <a:t> з менеджменту з </a:t>
            </a:r>
            <a:r>
              <a:rPr lang="ru-RU" sz="1300" b="1" dirty="0" err="1"/>
              <a:t>урахуванням</a:t>
            </a:r>
            <a:r>
              <a:rPr lang="ru-RU" sz="1300" b="1" dirty="0"/>
              <a:t> </a:t>
            </a:r>
            <a:r>
              <a:rPr lang="ru-RU" sz="1300" b="1" dirty="0" err="1"/>
              <a:t>особливостей</a:t>
            </a:r>
            <a:r>
              <a:rPr lang="ru-RU" sz="1300" b="1" dirty="0"/>
              <a:t> </a:t>
            </a:r>
            <a:r>
              <a:rPr lang="ru-RU" sz="1300" b="1" dirty="0" err="1"/>
              <a:t>функціонування</a:t>
            </a:r>
            <a:r>
              <a:rPr lang="ru-RU" sz="1300" b="1" dirty="0"/>
              <a:t> </a:t>
            </a:r>
            <a:r>
              <a:rPr lang="ru-RU" sz="1300" b="1" dirty="0" err="1"/>
              <a:t>підприємств</a:t>
            </a:r>
            <a:r>
              <a:rPr lang="ru-RU" sz="1300" b="1" dirty="0"/>
              <a:t> </a:t>
            </a:r>
            <a:r>
              <a:rPr lang="ru-RU" sz="1300" b="1" dirty="0" err="1"/>
              <a:t>різних</a:t>
            </a:r>
            <a:r>
              <a:rPr lang="ru-RU" sz="1300" b="1" dirty="0"/>
              <a:t> форм </a:t>
            </a:r>
            <a:r>
              <a:rPr lang="ru-RU" sz="1300" b="1" dirty="0" err="1"/>
              <a:t>власності</a:t>
            </a:r>
            <a:r>
              <a:rPr lang="ru-RU" sz="1300" b="1" dirty="0"/>
              <a:t>, </a:t>
            </a:r>
            <a:r>
              <a:rPr lang="ru-RU" sz="1300" b="1" dirty="0" err="1"/>
              <a:t>здатних</a:t>
            </a:r>
            <a:r>
              <a:rPr lang="ru-RU" sz="1300" b="1" dirty="0"/>
              <a:t> </a:t>
            </a:r>
            <a:r>
              <a:rPr lang="ru-RU" sz="1300" b="1" dirty="0" err="1"/>
              <a:t>управляти</a:t>
            </a:r>
            <a:r>
              <a:rPr lang="ru-RU" sz="1300" b="1" dirty="0"/>
              <a:t> не </a:t>
            </a:r>
            <a:r>
              <a:rPr lang="ru-RU" sz="1300" b="1" dirty="0" err="1"/>
              <a:t>лише</a:t>
            </a:r>
            <a:r>
              <a:rPr lang="ru-RU" sz="1300" b="1" dirty="0"/>
              <a:t> </a:t>
            </a:r>
            <a:r>
              <a:rPr lang="ru-RU" sz="1300" b="1" dirty="0" err="1"/>
              <a:t>ефективно</a:t>
            </a:r>
            <a:r>
              <a:rPr lang="ru-RU" sz="1300" b="1" dirty="0"/>
              <a:t> </a:t>
            </a:r>
            <a:r>
              <a:rPr lang="ru-RU" sz="1300" b="1" dirty="0" err="1"/>
              <a:t>сьогодні</a:t>
            </a:r>
            <a:r>
              <a:rPr lang="ru-RU" sz="1300" b="1" dirty="0"/>
              <a:t>, але й </a:t>
            </a:r>
            <a:r>
              <a:rPr lang="ru-RU" sz="1300" b="1" dirty="0" err="1"/>
              <a:t>відповідально</a:t>
            </a:r>
            <a:r>
              <a:rPr lang="ru-RU" sz="1300" b="1" dirty="0"/>
              <a:t> в </a:t>
            </a:r>
            <a:r>
              <a:rPr lang="ru-RU" sz="1300" b="1" dirty="0" err="1"/>
              <a:t>контексті</a:t>
            </a:r>
            <a:r>
              <a:rPr lang="ru-RU" sz="1300" b="1" dirty="0"/>
              <a:t> </a:t>
            </a:r>
            <a:r>
              <a:rPr lang="ru-RU" sz="1300" b="1" dirty="0" err="1"/>
              <a:t>довгострокової</a:t>
            </a:r>
            <a:r>
              <a:rPr lang="ru-RU" sz="1300" b="1" dirty="0"/>
              <a:t> </a:t>
            </a:r>
            <a:r>
              <a:rPr lang="ru-RU" sz="1300" b="1" dirty="0" err="1"/>
              <a:t>перспективи</a:t>
            </a:r>
            <a:r>
              <a:rPr lang="ru-RU" sz="1300" b="1" dirty="0"/>
              <a:t>, </a:t>
            </a:r>
            <a:r>
              <a:rPr lang="ru-RU" sz="1300" b="1" dirty="0" err="1"/>
              <a:t>реалізуючи</a:t>
            </a:r>
            <a:r>
              <a:rPr lang="ru-RU" sz="1300" b="1" dirty="0"/>
              <a:t> засади </a:t>
            </a:r>
            <a:r>
              <a:rPr lang="ru-RU" sz="1300" b="1" dirty="0" err="1"/>
              <a:t>концепції</a:t>
            </a:r>
            <a:r>
              <a:rPr lang="ru-RU" sz="1300" b="1" dirty="0"/>
              <a:t> </a:t>
            </a:r>
            <a:r>
              <a:rPr lang="ru-RU" sz="1300" b="1" dirty="0" err="1"/>
              <a:t>стійкого</a:t>
            </a:r>
            <a:r>
              <a:rPr lang="ru-RU" sz="1300" b="1" dirty="0"/>
              <a:t> </a:t>
            </a:r>
            <a:r>
              <a:rPr lang="ru-RU" sz="1300" b="1" dirty="0" err="1"/>
              <a:t>розвитку</a:t>
            </a:r>
            <a:r>
              <a:rPr lang="ru-UA" sz="1300" b="1" dirty="0"/>
              <a:t>.</a:t>
            </a:r>
            <a:r>
              <a:rPr lang="ru-RU" sz="1300" b="1" dirty="0"/>
              <a:t> </a:t>
            </a:r>
            <a:r>
              <a:rPr lang="ru-UA" sz="1300" b="1" dirty="0"/>
              <a:t>Ц</a:t>
            </a:r>
            <a:r>
              <a:rPr lang="ru-RU" sz="1300" b="1" dirty="0"/>
              <a:t>ю </a:t>
            </a:r>
            <a:r>
              <a:rPr lang="ru-RU" sz="1300" b="1" dirty="0" err="1"/>
              <a:t>концепцію</a:t>
            </a:r>
            <a:r>
              <a:rPr lang="ru-RU" sz="1300" b="1" dirty="0"/>
              <a:t>, </a:t>
            </a:r>
            <a:r>
              <a:rPr lang="ru-RU" sz="1300" b="1" dirty="0" err="1"/>
              <a:t>зокрема</a:t>
            </a:r>
            <a:r>
              <a:rPr lang="ru-RU" sz="1300" b="1" dirty="0"/>
              <a:t>, детально </a:t>
            </a:r>
            <a:r>
              <a:rPr lang="ru-RU" sz="1300" b="1" dirty="0" err="1"/>
              <a:t>розглядають</a:t>
            </a:r>
            <a:r>
              <a:rPr lang="ru-RU" sz="1300" b="1" dirty="0"/>
              <a:t> у </a:t>
            </a:r>
            <a:r>
              <a:rPr lang="ru-RU" sz="1300" b="1" dirty="0" err="1"/>
              <a:t>Школі</a:t>
            </a:r>
            <a:r>
              <a:rPr lang="ru-RU" sz="1300" b="1" dirty="0"/>
              <a:t> Менеджера, яка </a:t>
            </a:r>
            <a:r>
              <a:rPr lang="ru-RU" sz="1300" b="1" dirty="0" err="1"/>
              <a:t>понад</a:t>
            </a:r>
            <a:r>
              <a:rPr lang="ru-RU" sz="1300" b="1" dirty="0"/>
              <a:t> 10 </a:t>
            </a:r>
            <a:r>
              <a:rPr lang="ru-RU" sz="1300" b="1" dirty="0" err="1"/>
              <a:t>років</a:t>
            </a:r>
            <a:r>
              <a:rPr lang="ru-RU" sz="1300" b="1" dirty="0"/>
              <a:t> </a:t>
            </a:r>
            <a:r>
              <a:rPr lang="ru-RU" sz="1300" b="1" dirty="0" err="1"/>
              <a:t>працює</a:t>
            </a:r>
            <a:r>
              <a:rPr lang="ru-RU" sz="1300" b="1" dirty="0"/>
              <a:t> на </a:t>
            </a:r>
            <a:r>
              <a:rPr lang="ru-UA" sz="1300" b="1" dirty="0"/>
              <a:t>наш</a:t>
            </a:r>
            <a:r>
              <a:rPr lang="uk-UA" sz="1300" b="1" dirty="0"/>
              <a:t>і</a:t>
            </a:r>
            <a:r>
              <a:rPr lang="ru-UA" sz="1300" b="1" dirty="0"/>
              <a:t>й</a:t>
            </a:r>
            <a:r>
              <a:rPr lang="ru-RU" sz="1300" b="1" dirty="0"/>
              <a:t> </a:t>
            </a:r>
            <a:r>
              <a:rPr lang="ru-RU" sz="1300" b="1" dirty="0" err="1"/>
              <a:t>кафедрі</a:t>
            </a:r>
            <a:r>
              <a:rPr lang="ru-RU" sz="1300" b="1" dirty="0"/>
              <a:t>. </a:t>
            </a:r>
          </a:p>
          <a:p>
            <a:pPr algn="just"/>
            <a:endParaRPr lang="ru-RU" sz="1300" b="1" dirty="0"/>
          </a:p>
          <a:p>
            <a:pPr algn="just"/>
            <a:r>
              <a:rPr lang="ru-RU" sz="1300" b="1" dirty="0"/>
              <a:t>Мета </a:t>
            </a:r>
            <a:r>
              <a:rPr lang="ru-RU" sz="1300" b="1" dirty="0" err="1"/>
              <a:t>Школи</a:t>
            </a:r>
            <a:r>
              <a:rPr lang="ru-RU" sz="1300" b="1" dirty="0"/>
              <a:t> Менеджера: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300" b="1" dirty="0"/>
              <a:t>презентація інформації щодо планових наукових регіональних всеукраїнських та міжнародних конкурсів, грандів, конференцій;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300" b="1" dirty="0"/>
              <a:t>участь у студентських наукових конференціях;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300" b="1" dirty="0"/>
              <a:t>підготовки наукових проектів, що подаються на Всеукраїнський конкурс студентських наукових робіт;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300" b="1" dirty="0"/>
              <a:t>підготовки статей у фахових і міжнародних наукових збірниках;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uk-UA" sz="1300" b="1" dirty="0"/>
              <a:t>організації та проведенні круглих столів, </a:t>
            </a:r>
            <a:r>
              <a:rPr lang="uk-UA" sz="1300" b="1" dirty="0" err="1"/>
              <a:t>воркшопів</a:t>
            </a:r>
            <a:r>
              <a:rPr lang="uk-UA" sz="1300" b="1" dirty="0"/>
              <a:t> тощо.</a:t>
            </a:r>
            <a:endParaRPr lang="ru-RU" sz="1300" b="1" dirty="0"/>
          </a:p>
          <a:p>
            <a:pPr algn="just"/>
            <a:endParaRPr lang="en-US" sz="1200" b="1" dirty="0"/>
          </a:p>
        </p:txBody>
      </p:sp>
      <p:pic>
        <p:nvPicPr>
          <p:cNvPr id="10" name="Рисунок 9" descr="C:\Users\Test\Desktop\244401087_1947635352063529_707647825595790518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2" y="1030964"/>
            <a:ext cx="2664296" cy="20110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92280" y="6237312"/>
            <a:ext cx="1779779" cy="525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Рисунок 11" descr="C:\Users\Test\Desktop\1.jpeg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96" y="6288007"/>
            <a:ext cx="1224136" cy="42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46EF0228-DB03-4AEE-9CCB-1AC25AE88B9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457200"/>
            <a:ext cx="8229600" cy="47148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2200" b="1" cap="all" dirty="0">
                <a:solidFill>
                  <a:srgbClr val="FF0000"/>
                </a:solidFill>
                <a:latin typeface="Arial Black" pitchFamily="34" charset="0"/>
              </a:rPr>
              <a:t>Міжнародні освітні програми</a:t>
            </a:r>
            <a:endParaRPr lang="ru-RU" sz="22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1800200" cy="1316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43" y="3645024"/>
            <a:ext cx="2808313" cy="1872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344" y="982304"/>
            <a:ext cx="87233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1700" b="1" dirty="0">
                <a:solidFill>
                  <a:srgbClr val="0066CC"/>
                </a:solidFill>
              </a:rPr>
              <a:t>НТУ “Дн</a:t>
            </a:r>
            <a:r>
              <a:rPr lang="uk-UA" sz="1700" b="1" dirty="0" err="1">
                <a:solidFill>
                  <a:srgbClr val="0066CC"/>
                </a:solidFill>
              </a:rPr>
              <a:t>іпровська</a:t>
            </a:r>
            <a:r>
              <a:rPr lang="uk-UA" sz="1700" b="1" dirty="0">
                <a:solidFill>
                  <a:srgbClr val="0066CC"/>
                </a:solidFill>
              </a:rPr>
              <a:t> політехніка» (кафедра менеджменту) - Бранденбурзький технічний університет  </a:t>
            </a:r>
            <a:r>
              <a:rPr lang="uk-UA" sz="1700" b="1" dirty="0" err="1">
                <a:solidFill>
                  <a:srgbClr val="0066CC"/>
                </a:solidFill>
              </a:rPr>
              <a:t>Коттбус-Зенфтенберг</a:t>
            </a:r>
            <a:r>
              <a:rPr lang="uk-UA" sz="1700" b="1" dirty="0">
                <a:solidFill>
                  <a:srgbClr val="0066CC"/>
                </a:solidFill>
              </a:rPr>
              <a:t> -  БТУ (Німеччина)  </a:t>
            </a:r>
            <a:endParaRPr lang="en-US" sz="1700" b="1" dirty="0">
              <a:solidFill>
                <a:srgbClr val="0066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1988840"/>
            <a:ext cx="56886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/>
              <a:t>Починаючи з 2014 року, кафедра менеджменту працює з Бранденбурзьким технічним університетом  </a:t>
            </a:r>
            <a:r>
              <a:rPr lang="uk-UA" sz="1400" b="1" dirty="0" err="1"/>
              <a:t>Коттбус-Зенфтенберг</a:t>
            </a:r>
            <a:r>
              <a:rPr lang="uk-UA" sz="1400" b="1" dirty="0"/>
              <a:t> -  БТУ (Німеччина) в рамках Меморандуму «Сталий розвиток і  е-навчання у вищій освіті», що пропонує більше 20 різних програм та заходів з  </a:t>
            </a:r>
            <a:r>
              <a:rPr lang="uk-UA" sz="1400" b="1"/>
              <a:t>мобільності </a:t>
            </a:r>
            <a:r>
              <a:rPr lang="uk-UA" altLang="ru-RU" sz="1400" b="1"/>
              <a:t>здобувачів вищої освіти</a:t>
            </a:r>
            <a:r>
              <a:rPr lang="uk-UA" sz="1400" b="1"/>
              <a:t> </a:t>
            </a:r>
            <a:r>
              <a:rPr lang="uk-UA" sz="1400" b="1" dirty="0"/>
              <a:t>та молодих вчених. </a:t>
            </a:r>
          </a:p>
          <a:p>
            <a:pPr algn="just"/>
            <a:endParaRPr lang="uk-UA" sz="1400" b="1" dirty="0"/>
          </a:p>
          <a:p>
            <a:pPr algn="just"/>
            <a:r>
              <a:rPr lang="uk-UA" sz="1400" b="1" dirty="0"/>
              <a:t>Найбільш популярними є  програма </a:t>
            </a:r>
            <a:r>
              <a:rPr lang="uk-UA" sz="1400" b="1"/>
              <a:t>обміну </a:t>
            </a:r>
            <a:r>
              <a:rPr lang="uk-UA" altLang="ru-RU" sz="1400" b="1"/>
              <a:t>здобувачів вищої освіти</a:t>
            </a:r>
            <a:r>
              <a:rPr lang="uk-UA" sz="1400" b="1"/>
              <a:t> </a:t>
            </a:r>
            <a:r>
              <a:rPr lang="uk-UA" sz="1400" b="1" dirty="0"/>
              <a:t>«STUDEXA» та науково-практичні конференції, що проводяться за підтримки програм DAAD «Східне партнерство». Кожного року </a:t>
            </a:r>
            <a:r>
              <a:rPr lang="uk-UA" sz="1400" b="1"/>
              <a:t>найкращі </a:t>
            </a:r>
            <a:r>
              <a:rPr lang="uk-UA" altLang="ru-RU" sz="1400" b="1"/>
              <a:t>здобувачі вищої освіти</a:t>
            </a:r>
            <a:r>
              <a:rPr lang="uk-UA" sz="1400" b="1"/>
              <a:t> </a:t>
            </a:r>
            <a:r>
              <a:rPr lang="uk-UA" sz="1400" b="1" dirty="0"/>
              <a:t>разом з викладачами беруть участь у Зимових та Літніх школах з найактуальніших питань управління сталим розвитком. Також діють програми стажування в Німеччині для збору матеріалів та написання дипломних робіт. Низка дисциплін, що викладаються на кафедрі, вивчається з підключенням до E-</a:t>
            </a:r>
            <a:r>
              <a:rPr lang="uk-UA" sz="1400" b="1" dirty="0" err="1"/>
              <a:t>Learning</a:t>
            </a:r>
            <a:r>
              <a:rPr lang="uk-UA" sz="1400" b="1" dirty="0"/>
              <a:t>-</a:t>
            </a:r>
            <a:r>
              <a:rPr lang="uk-UA" sz="1400" b="1" dirty="0" err="1"/>
              <a:t>Plattform</a:t>
            </a:r>
            <a:r>
              <a:rPr lang="uk-UA" sz="1400" b="1" dirty="0"/>
              <a:t> «ECO-</a:t>
            </a:r>
            <a:r>
              <a:rPr lang="uk-UA" sz="1400" b="1" dirty="0" err="1"/>
              <a:t>Campus</a:t>
            </a:r>
            <a:r>
              <a:rPr lang="uk-UA" sz="1400" b="1" dirty="0"/>
              <a:t>», що є власністю БТУ.</a:t>
            </a:r>
            <a:r>
              <a:rPr lang="uk-UA" b="1" dirty="0"/>
              <a:t> </a:t>
            </a:r>
            <a:endParaRPr lang="ru-RU" b="1" dirty="0"/>
          </a:p>
          <a:p>
            <a:endParaRPr lang="en-US" dirty="0"/>
          </a:p>
        </p:txBody>
      </p:sp>
      <p:pic>
        <p:nvPicPr>
          <p:cNvPr id="11" name="Рисунок 10" descr="C:\Users\Test\Desktop\1.jpe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792" y="6165304"/>
            <a:ext cx="1266371" cy="427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46EF0228-DB03-4AEE-9CCB-1AC25AE88B9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457200"/>
            <a:ext cx="8229600" cy="47148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2200" b="1" cap="all" dirty="0">
                <a:solidFill>
                  <a:srgbClr val="FF0000"/>
                </a:solidFill>
                <a:latin typeface="Arial Black" pitchFamily="34" charset="0"/>
              </a:rPr>
              <a:t>Міжнародні освітні програми</a:t>
            </a:r>
            <a:endParaRPr lang="ru-RU" sz="22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0" y="3932460"/>
            <a:ext cx="2956563" cy="1944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3936"/>
            <a:ext cx="1602962" cy="577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0" y="2517562"/>
            <a:ext cx="2955271" cy="1055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4" y="943659"/>
            <a:ext cx="8615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1700" b="1" dirty="0">
                <a:solidFill>
                  <a:srgbClr val="0066CC"/>
                </a:solidFill>
              </a:rPr>
              <a:t>НТУ “Дн</a:t>
            </a:r>
            <a:r>
              <a:rPr lang="uk-UA" sz="1700" b="1" dirty="0" err="1">
                <a:solidFill>
                  <a:srgbClr val="0066CC"/>
                </a:solidFill>
              </a:rPr>
              <a:t>іпровська</a:t>
            </a:r>
            <a:r>
              <a:rPr lang="uk-UA" sz="1700" b="1" dirty="0">
                <a:solidFill>
                  <a:srgbClr val="0066CC"/>
                </a:solidFill>
              </a:rPr>
              <a:t> політехніка» (кафедра менеджменту) - Технічний університет у </a:t>
            </a:r>
            <a:r>
              <a:rPr lang="uk-UA" sz="1700" b="1" dirty="0" err="1">
                <a:solidFill>
                  <a:srgbClr val="0066CC"/>
                </a:solidFill>
              </a:rPr>
              <a:t>Ліберці</a:t>
            </a:r>
            <a:r>
              <a:rPr lang="uk-UA" sz="1700" b="1" dirty="0">
                <a:solidFill>
                  <a:srgbClr val="0066CC"/>
                </a:solidFill>
              </a:rPr>
              <a:t> (Чеська Республіка)  </a:t>
            </a:r>
            <a:endParaRPr lang="en-US" sz="1700" b="1" dirty="0">
              <a:solidFill>
                <a:srgbClr val="0066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988840"/>
            <a:ext cx="554962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500" b="1" dirty="0"/>
              <a:t>У 2018 році НТУ «Дніпровська політехніка» підписала Меморандум про співпрацю з Технічним університетом у </a:t>
            </a:r>
            <a:r>
              <a:rPr lang="uk-UA" sz="1500" b="1" dirty="0" err="1"/>
              <a:t>Ліберці</a:t>
            </a:r>
            <a:r>
              <a:rPr lang="uk-UA" sz="1500" b="1" dirty="0"/>
              <a:t> (Чеська Республіка).  </a:t>
            </a:r>
          </a:p>
          <a:p>
            <a:pPr algn="just"/>
            <a:endParaRPr lang="uk-UA" sz="1500" b="1" dirty="0"/>
          </a:p>
          <a:p>
            <a:pPr algn="just"/>
            <a:r>
              <a:rPr lang="uk-UA" sz="1500" b="1" dirty="0"/>
              <a:t>Відповідно </a:t>
            </a:r>
            <a:r>
              <a:rPr lang="uk-UA" sz="1500" b="1"/>
              <a:t>домовленостям </a:t>
            </a:r>
            <a:r>
              <a:rPr lang="uk-UA" altLang="ru-RU" sz="1400" b="1"/>
              <a:t>здобувачі вищої освіти</a:t>
            </a:r>
            <a:r>
              <a:rPr lang="uk-UA" sz="1400" b="1"/>
              <a:t> </a:t>
            </a:r>
            <a:r>
              <a:rPr lang="uk-UA" sz="1500" b="1" dirty="0"/>
              <a:t>мають можливість приймати участь у семестрових програмах академічної мобільності, науково-дослідницьких заходах, конференціях та програмах культурного обміну. </a:t>
            </a:r>
          </a:p>
          <a:p>
            <a:pPr algn="just"/>
            <a:endParaRPr lang="uk-UA" sz="1500" b="1" dirty="0"/>
          </a:p>
          <a:p>
            <a:pPr algn="just"/>
            <a:r>
              <a:rPr lang="uk-UA" sz="1500" b="1" dirty="0"/>
              <a:t>Також для сприяння активності діє Чеський освітній центр, який пропонує спеціальні курси, тренінги та організує різні спільні заходи з розвитку </a:t>
            </a:r>
            <a:r>
              <a:rPr lang="uk-UA" sz="1500" b="1" dirty="0" err="1"/>
              <a:t>чесько</a:t>
            </a:r>
            <a:r>
              <a:rPr lang="uk-UA" sz="1500" b="1" dirty="0"/>
              <a:t>-українських відносин. </a:t>
            </a:r>
            <a:endParaRPr lang="ru-RU" sz="1500" b="1" dirty="0"/>
          </a:p>
          <a:p>
            <a:endParaRPr lang="en-US" dirty="0"/>
          </a:p>
        </p:txBody>
      </p:sp>
      <p:pic>
        <p:nvPicPr>
          <p:cNvPr id="11" name="Рисунок 10" descr="C:\Users\Test\Desktop\1.jpe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12" y="6165304"/>
            <a:ext cx="1315417" cy="469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707986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BD400F-D238-4F3A-8ECF-59EED4A79615}"/>
              </a:ext>
            </a:extLst>
          </p:cNvPr>
          <p:cNvSpPr txBox="1"/>
          <p:nvPr/>
        </p:nvSpPr>
        <p:spPr>
          <a:xfrm>
            <a:off x="1547664" y="459824"/>
            <a:ext cx="550068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cap="all" dirty="0">
                <a:solidFill>
                  <a:srgbClr val="FF0000"/>
                </a:solidFill>
                <a:latin typeface="Arial Black" pitchFamily="34" charset="0"/>
              </a:rPr>
              <a:t>Business Week</a:t>
            </a:r>
            <a:r>
              <a:rPr lang="en-US" sz="20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676" name="TextBox 10">
            <a:extLst>
              <a:ext uri="{FF2B5EF4-FFF2-40B4-BE49-F238E27FC236}">
                <a16:creationId xmlns:a16="http://schemas.microsoft.com/office/drawing/2014/main" id="{E8325A5F-5BD7-4AFF-9D6B-20EFA7960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21" y="3249104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/>
              <a:t>Business Week </a:t>
            </a:r>
            <a:r>
              <a:rPr lang="uk-UA" altLang="ru-RU" sz="1200" b="1"/>
              <a:t>по-польські</a:t>
            </a:r>
            <a:endParaRPr lang="ru-RU" altLang="ru-RU" sz="1200" b="1"/>
          </a:p>
        </p:txBody>
      </p:sp>
      <p:sp>
        <p:nvSpPr>
          <p:cNvPr id="28677" name="TextBox 11">
            <a:extLst>
              <a:ext uri="{FF2B5EF4-FFF2-40B4-BE49-F238E27FC236}">
                <a16:creationId xmlns:a16="http://schemas.microsoft.com/office/drawing/2014/main" id="{3D2DFD71-3137-4F7C-A29A-82C879185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5172026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/>
              <a:t>Business Week </a:t>
            </a:r>
            <a:r>
              <a:rPr lang="uk-UA" altLang="ru-RU" sz="1200" b="1" dirty="0"/>
              <a:t>по-французькі</a:t>
            </a:r>
            <a:endParaRPr lang="ru-RU" altLang="ru-RU" sz="1200" b="1" dirty="0"/>
          </a:p>
        </p:txBody>
      </p:sp>
      <p:pic>
        <p:nvPicPr>
          <p:cNvPr id="28678" name="Рисунок 5" descr="C:\Documents and Settings\721-93-46\Рабочий стол\eb4c912a50d6b9fc0431a35e25098805.JPG">
            <a:extLst>
              <a:ext uri="{FF2B5EF4-FFF2-40B4-BE49-F238E27FC236}">
                <a16:creationId xmlns:a16="http://schemas.microsoft.com/office/drawing/2014/main" id="{EFDADF20-B1D2-441D-8237-17D58013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59" y="2771726"/>
            <a:ext cx="35893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12" descr="C:\Documents and Settings\721-93-46\Рабочий стол\1a957b8bb8fc133764782a0e1630de3a.JPG">
            <a:extLst>
              <a:ext uri="{FF2B5EF4-FFF2-40B4-BE49-F238E27FC236}">
                <a16:creationId xmlns:a16="http://schemas.microsoft.com/office/drawing/2014/main" id="{D932F1D7-7919-4861-B10B-A8E28EC7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9237"/>
            <a:ext cx="2917527" cy="20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13">
            <a:extLst>
              <a:ext uri="{FF2B5EF4-FFF2-40B4-BE49-F238E27FC236}">
                <a16:creationId xmlns:a16="http://schemas.microsoft.com/office/drawing/2014/main" id="{FD656828-8696-47C2-BA14-A4068E7C8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727" y="3249104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/>
              <a:t>Business Week </a:t>
            </a:r>
            <a:r>
              <a:rPr lang="uk-UA" altLang="ru-RU" sz="1200" b="1" dirty="0"/>
              <a:t>по-нідерландські</a:t>
            </a:r>
            <a:endParaRPr lang="ru-RU" altLang="ru-RU" sz="1200" b="1" dirty="0"/>
          </a:p>
        </p:txBody>
      </p:sp>
      <p:pic>
        <p:nvPicPr>
          <p:cNvPr id="28681" name="Рисунок 4" descr="C:\Documents and Settings\721-93-46\Рабочий стол\ВБШ.jpg">
            <a:extLst>
              <a:ext uri="{FF2B5EF4-FFF2-40B4-BE49-F238E27FC236}">
                <a16:creationId xmlns:a16="http://schemas.microsoft.com/office/drawing/2014/main" id="{E57685CD-413B-4B2B-9B13-F97DC510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9" y="1145241"/>
            <a:ext cx="2785095" cy="206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Рисунок 14" descr="C:\Documents and Settings\721-93-46\Рабочий стол\81af2e1244feba88bf13927a1c664c06.JPG">
            <a:extLst>
              <a:ext uri="{FF2B5EF4-FFF2-40B4-BE49-F238E27FC236}">
                <a16:creationId xmlns:a16="http://schemas.microsoft.com/office/drawing/2014/main" id="{88B96BA3-8069-483D-9BC2-F812C2C9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9" y="4471987"/>
            <a:ext cx="2919239" cy="194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15">
            <a:extLst>
              <a:ext uri="{FF2B5EF4-FFF2-40B4-BE49-F238E27FC236}">
                <a16:creationId xmlns:a16="http://schemas.microsoft.com/office/drawing/2014/main" id="{981A9F37-B321-47A8-B6EC-4BDC1BDA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76" y="400672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/>
              <a:t>Business Week </a:t>
            </a:r>
            <a:r>
              <a:rPr lang="uk-UA" altLang="ru-RU" sz="1200" b="1" dirty="0"/>
              <a:t>по-бельгійські</a:t>
            </a:r>
            <a:endParaRPr lang="ru-RU" altLang="ru-RU" sz="1200" b="1" dirty="0"/>
          </a:p>
        </p:txBody>
      </p:sp>
      <p:pic>
        <p:nvPicPr>
          <p:cNvPr id="28684" name="Рисунок 16" descr="http://cs311118.vk.me/v311118233/440d/9KYizL4tEuY.jpg">
            <a:extLst>
              <a:ext uri="{FF2B5EF4-FFF2-40B4-BE49-F238E27FC236}">
                <a16:creationId xmlns:a16="http://schemas.microsoft.com/office/drawing/2014/main" id="{F57E52C3-6CC3-46E2-8DF7-6DB1DF41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720554" cy="197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Box 17">
            <a:extLst>
              <a:ext uri="{FF2B5EF4-FFF2-40B4-BE49-F238E27FC236}">
                <a16:creationId xmlns:a16="http://schemas.microsoft.com/office/drawing/2014/main" id="{4CE5AD99-1334-40B6-800C-51469229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475" y="400672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/>
              <a:t>Business Week </a:t>
            </a:r>
            <a:r>
              <a:rPr lang="uk-UA" altLang="ru-RU" sz="1200" b="1" dirty="0"/>
              <a:t>по-португальські</a:t>
            </a:r>
            <a:endParaRPr lang="ru-RU" alt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64768" y="881038"/>
            <a:ext cx="288032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altLang="ru-RU" sz="1200" b="1" dirty="0"/>
              <a:t>М</a:t>
            </a:r>
            <a:r>
              <a:rPr lang="uk-UA" altLang="ru-RU" sz="1200" b="1" dirty="0" err="1"/>
              <a:t>іжнародній</a:t>
            </a:r>
            <a:r>
              <a:rPr lang="uk-UA" altLang="ru-RU" sz="1200" b="1" dirty="0"/>
              <a:t> освітній проект </a:t>
            </a:r>
            <a:endParaRPr lang="ru-UA" altLang="ru-RU" sz="1200" b="1" dirty="0"/>
          </a:p>
          <a:p>
            <a:pPr algn="ctr"/>
            <a:r>
              <a:rPr lang="uk-UA" altLang="ru-RU" sz="1200" b="1" dirty="0"/>
              <a:t>«Бізнес тиждень» реалізується співтовариством, до якого входить понад 90 ВНЗ Європи. </a:t>
            </a:r>
            <a:endParaRPr lang="ru-UA" altLang="ru-RU" sz="1200" b="1" dirty="0"/>
          </a:p>
          <a:p>
            <a:pPr algn="ctr"/>
            <a:r>
              <a:rPr lang="uk-UA" altLang="ru-RU" sz="1200" b="1" dirty="0"/>
              <a:t>Він </a:t>
            </a:r>
            <a:r>
              <a:rPr lang="uk-UA" altLang="ru-RU" sz="1200" b="1"/>
              <a:t>надає можливість здобувачам вищої освіти та </a:t>
            </a:r>
            <a:r>
              <a:rPr lang="uk-UA" altLang="ru-RU" sz="1200" b="1" dirty="0"/>
              <a:t>викладачам обмінятися досвідом за різноманітними економічними темами і сприяє культурному обміну між країнами-учасницями</a:t>
            </a:r>
          </a:p>
          <a:p>
            <a:pPr algn="ctr"/>
            <a:endParaRPr lang="en-US" sz="1100" b="1" dirty="0"/>
          </a:p>
        </p:txBody>
      </p:sp>
      <p:pic>
        <p:nvPicPr>
          <p:cNvPr id="17" name="Рисунок 16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63" y="6221419"/>
            <a:ext cx="1145927" cy="386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11DBBC-2A3F-453E-BDEB-249100408328}"/>
              </a:ext>
            </a:extLst>
          </p:cNvPr>
          <p:cNvSpPr/>
          <p:nvPr/>
        </p:nvSpPr>
        <p:spPr>
          <a:xfrm>
            <a:off x="285750" y="500063"/>
            <a:ext cx="850106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1900" b="1" cap="all" dirty="0">
                <a:solidFill>
                  <a:srgbClr val="FF0000"/>
                </a:solidFill>
                <a:latin typeface="Arial Black" pitchFamily="34" charset="0"/>
              </a:rPr>
              <a:t>Міжнародні освітні стажування</a:t>
            </a:r>
            <a:r>
              <a:rPr lang="uk-UA" sz="19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uk-UA" sz="1900" b="1" cap="all" dirty="0">
                <a:solidFill>
                  <a:srgbClr val="FF0000"/>
                </a:solidFill>
                <a:latin typeface="Arial Black" pitchFamily="34" charset="0"/>
              </a:rPr>
              <a:t>у країнах Єврозони</a:t>
            </a:r>
            <a:endParaRPr lang="ru-RU" sz="19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24" name="Рисунок 6" descr="http://www.nmu.org.ua/upload/medialibrary/f84/f84b6d72f714ac87f8f202ad0d39fecf.JPG">
            <a:extLst>
              <a:ext uri="{FF2B5EF4-FFF2-40B4-BE49-F238E27FC236}">
                <a16:creationId xmlns:a16="http://schemas.microsoft.com/office/drawing/2014/main" id="{B436EDDF-F6D3-4B36-899D-03BAE4D3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36757"/>
            <a:ext cx="3500437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4" descr="C:\Documents and Settings\721-93-46\Рабочий стол\Бизне уик по-польски.jpg">
            <a:extLst>
              <a:ext uri="{FF2B5EF4-FFF2-40B4-BE49-F238E27FC236}">
                <a16:creationId xmlns:a16="http://schemas.microsoft.com/office/drawing/2014/main" id="{6025DDCE-08C5-4678-B9AA-F0BFF321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81768"/>
            <a:ext cx="3286125" cy="23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 descr="E:\1. Презентация каф. МПС 2015\ПРОЕКТЫ ДЛЯ СТУДЕНТОВ\Сераков\P8200362.JPG">
            <a:extLst>
              <a:ext uri="{FF2B5EF4-FFF2-40B4-BE49-F238E27FC236}">
                <a16:creationId xmlns:a16="http://schemas.microsoft.com/office/drawing/2014/main" id="{CCCB88B8-0218-4D2B-8C82-1D9322A8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78" y="1081768"/>
            <a:ext cx="3062685" cy="234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" descr="E:\1. Презентация каф. МПС 2015\ПРОЕКТЫ ДЛЯ СТУДЕНТОВ\Сераков\P8200363.JPG">
            <a:extLst>
              <a:ext uri="{FF2B5EF4-FFF2-40B4-BE49-F238E27FC236}">
                <a16:creationId xmlns:a16="http://schemas.microsoft.com/office/drawing/2014/main" id="{03319367-8CA8-4E20-98EB-EDC9EA55B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13673"/>
            <a:ext cx="3445967" cy="24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Рисунок 5" descr="http://www.nmu.org.ua/upload/medialibrary/1c1/1c1bbad1094f69fea989316831f535e7.JPG">
            <a:extLst>
              <a:ext uri="{FF2B5EF4-FFF2-40B4-BE49-F238E27FC236}">
                <a16:creationId xmlns:a16="http://schemas.microsoft.com/office/drawing/2014/main" id="{617AA800-FAA8-4D59-971B-824F9C68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64904"/>
            <a:ext cx="314216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025414"/>
            <a:ext cx="2088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altLang="ru-RU" sz="1200" b="1" dirty="0"/>
              <a:t>Н</a:t>
            </a:r>
            <a:r>
              <a:rPr lang="uk-UA" altLang="ru-RU" sz="1200" b="1" dirty="0" err="1"/>
              <a:t>ауковий</a:t>
            </a:r>
            <a:r>
              <a:rPr lang="uk-UA" altLang="ru-RU" sz="1200" b="1" dirty="0"/>
              <a:t>, освітній, культурний, </a:t>
            </a:r>
            <a:r>
              <a:rPr lang="uk-UA" altLang="ru-RU" sz="1200" b="1" dirty="0" err="1"/>
              <a:t>мовний</a:t>
            </a:r>
            <a:r>
              <a:rPr lang="uk-UA" altLang="ru-RU" sz="1200" b="1" dirty="0"/>
              <a:t> обмін, який реалізується у мультинаціональному середовищі</a:t>
            </a:r>
            <a:r>
              <a:rPr lang="ru-UA" altLang="ru-RU" sz="1200" b="1" dirty="0"/>
              <a:t>.</a:t>
            </a:r>
            <a:endParaRPr lang="en-US" sz="1200" b="1" dirty="0"/>
          </a:p>
        </p:txBody>
      </p:sp>
      <p:pic>
        <p:nvPicPr>
          <p:cNvPr id="12" name="Рисунок 11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37" y="6243148"/>
            <a:ext cx="1187670" cy="430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42B961-CCD7-4EC3-928E-022A757C2B73}"/>
              </a:ext>
            </a:extLst>
          </p:cNvPr>
          <p:cNvSpPr txBox="1"/>
          <p:nvPr/>
        </p:nvSpPr>
        <p:spPr>
          <a:xfrm>
            <a:off x="357188" y="500063"/>
            <a:ext cx="85010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b="1" cap="all" dirty="0">
                <a:solidFill>
                  <a:srgbClr val="FF0000"/>
                </a:solidFill>
                <a:latin typeface="Arial Black" pitchFamily="34" charset="0"/>
              </a:rPr>
              <a:t>Можливості отримання додаткової мовної підготовки</a:t>
            </a:r>
            <a:endParaRPr lang="ru-RU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1748" name="Рисунок 13" descr="Описание: C:\Documents and Settings\yaremenkoia\Рабочий стол\Fotos gut\IMG_0482.jpg">
            <a:extLst>
              <a:ext uri="{FF2B5EF4-FFF2-40B4-BE49-F238E27FC236}">
                <a16:creationId xmlns:a16="http://schemas.microsoft.com/office/drawing/2014/main" id="{2AF19E8A-8287-40A3-93F3-E8FC99F7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57250"/>
            <a:ext cx="2928938" cy="21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5">
            <a:extLst>
              <a:ext uri="{FF2B5EF4-FFF2-40B4-BE49-F238E27FC236}">
                <a16:creationId xmlns:a16="http://schemas.microsoft.com/office/drawing/2014/main" id="{9589EE28-4F91-4D91-9389-ADF22981E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3250"/>
            <a:ext cx="298782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100" b="1" dirty="0"/>
              <a:t>Для бажаючих покращити свої </a:t>
            </a:r>
            <a:r>
              <a:rPr lang="uk-UA" altLang="ru-RU" sz="1100" b="1" dirty="0" err="1"/>
              <a:t>мовні</a:t>
            </a:r>
            <a:r>
              <a:rPr lang="uk-UA" altLang="ru-RU" sz="1100" b="1" dirty="0"/>
              <a:t> навички проводяться засіданні німецького </a:t>
            </a:r>
            <a:r>
              <a:rPr lang="uk-UA" altLang="ru-RU" sz="1100" b="1" dirty="0" err="1"/>
              <a:t>мовного</a:t>
            </a:r>
            <a:r>
              <a:rPr lang="uk-UA" altLang="ru-RU" sz="1100" b="1" dirty="0"/>
              <a:t> клубу</a:t>
            </a:r>
            <a:endParaRPr lang="ru-RU" altLang="ru-RU" sz="1100" b="1" dirty="0"/>
          </a:p>
        </p:txBody>
      </p:sp>
      <p:pic>
        <p:nvPicPr>
          <p:cNvPr id="31750" name="Picture 3" descr="E:\1. Презентация каф. МПС 2015\Каф. ин.яз\фото 3.JPG">
            <a:extLst>
              <a:ext uri="{FF2B5EF4-FFF2-40B4-BE49-F238E27FC236}">
                <a16:creationId xmlns:a16="http://schemas.microsoft.com/office/drawing/2014/main" id="{3797A0D6-E4E2-4FA0-86BE-4F1BF6B6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18" y="857250"/>
            <a:ext cx="342976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7">
            <a:extLst>
              <a:ext uri="{FF2B5EF4-FFF2-40B4-BE49-F238E27FC236}">
                <a16:creationId xmlns:a16="http://schemas.microsoft.com/office/drawing/2014/main" id="{025D424F-CA49-4889-9B77-6BB1C3BE2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3214688"/>
            <a:ext cx="2571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 dirty="0"/>
              <a:t>Центр </a:t>
            </a:r>
            <a:r>
              <a:rPr lang="ru-RU" altLang="ru-RU" sz="1100" b="1" dirty="0" err="1"/>
              <a:t>мовної</a:t>
            </a:r>
            <a:r>
              <a:rPr lang="ru-RU" altLang="ru-RU" sz="1100" b="1" dirty="0"/>
              <a:t> </a:t>
            </a:r>
            <a:r>
              <a:rPr lang="ru-RU" altLang="ru-RU" sz="1100" b="1" dirty="0" err="1"/>
              <a:t>підготовки</a:t>
            </a:r>
            <a:r>
              <a:rPr lang="ru-RU" altLang="ru-RU" sz="1100" b="1" dirty="0"/>
              <a:t> на </a:t>
            </a:r>
            <a:r>
              <a:rPr lang="ru-RU" altLang="ru-RU" sz="1100" b="1" dirty="0" err="1"/>
              <a:t>кафедрі</a:t>
            </a:r>
            <a:r>
              <a:rPr lang="ru-RU" altLang="ru-RU" sz="1100" b="1" dirty="0"/>
              <a:t> </a:t>
            </a:r>
            <a:r>
              <a:rPr lang="ru-RU" altLang="ru-RU" sz="1100" b="1" dirty="0" err="1"/>
              <a:t>іноземних</a:t>
            </a:r>
            <a:r>
              <a:rPr lang="ru-RU" altLang="ru-RU" sz="1100" b="1" dirty="0"/>
              <a:t> </a:t>
            </a:r>
            <a:r>
              <a:rPr lang="ru-RU" altLang="ru-RU" sz="1100" b="1" dirty="0" err="1"/>
              <a:t>мов</a:t>
            </a:r>
            <a:endParaRPr lang="ru-RU" altLang="ru-RU" sz="1100" b="1" dirty="0"/>
          </a:p>
        </p:txBody>
      </p:sp>
      <p:pic>
        <p:nvPicPr>
          <p:cNvPr id="31752" name="Picture 4" descr="E:\1. Презентация каф. МПС 2015\Каф. ин.яз\фото 15б.JPG">
            <a:extLst>
              <a:ext uri="{FF2B5EF4-FFF2-40B4-BE49-F238E27FC236}">
                <a16:creationId xmlns:a16="http://schemas.microsoft.com/office/drawing/2014/main" id="{97E6A22F-6D8B-4ABF-8426-87B422F9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143375"/>
            <a:ext cx="307181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9">
            <a:extLst>
              <a:ext uri="{FF2B5EF4-FFF2-40B4-BE49-F238E27FC236}">
                <a16:creationId xmlns:a16="http://schemas.microsoft.com/office/drawing/2014/main" id="{068BD8FF-A7F8-4981-AA4F-C80D6E1B8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230938"/>
            <a:ext cx="29289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100" b="1" dirty="0"/>
              <a:t>Слухачі центру </a:t>
            </a:r>
            <a:r>
              <a:rPr lang="uk-UA" altLang="ru-RU" sz="1100" b="1" dirty="0" err="1"/>
              <a:t>мовної</a:t>
            </a:r>
            <a:r>
              <a:rPr lang="uk-UA" altLang="ru-RU" sz="1100" b="1" dirty="0"/>
              <a:t> підготовки</a:t>
            </a:r>
            <a:endParaRPr lang="ru-RU" altLang="ru-RU" sz="1100" b="1" dirty="0"/>
          </a:p>
        </p:txBody>
      </p:sp>
      <p:sp>
        <p:nvSpPr>
          <p:cNvPr id="31754" name="TextBox 11">
            <a:extLst>
              <a:ext uri="{FF2B5EF4-FFF2-40B4-BE49-F238E27FC236}">
                <a16:creationId xmlns:a16="http://schemas.microsoft.com/office/drawing/2014/main" id="{BF29593D-215D-4A50-9882-9F9873B5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6215063"/>
            <a:ext cx="2857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100" b="1" dirty="0"/>
              <a:t>Літературна вітальня</a:t>
            </a:r>
            <a:endParaRPr lang="ru-RU" altLang="ru-RU" sz="1100" b="1" dirty="0"/>
          </a:p>
        </p:txBody>
      </p:sp>
      <p:pic>
        <p:nvPicPr>
          <p:cNvPr id="31755" name="Picture 6" descr="E:\1. Презентация каф. МПС 2015\Каф. ин.яз\фото_19.jpg">
            <a:extLst>
              <a:ext uri="{FF2B5EF4-FFF2-40B4-BE49-F238E27FC236}">
                <a16:creationId xmlns:a16="http://schemas.microsoft.com/office/drawing/2014/main" id="{A51CA103-06ED-4C75-AFE4-24CBC9CB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857500"/>
            <a:ext cx="30718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5" descr="E:\1. Презентация каф. МПС 2015\Каф. ин.яз\фото 23б.JPG">
            <a:extLst>
              <a:ext uri="{FF2B5EF4-FFF2-40B4-BE49-F238E27FC236}">
                <a16:creationId xmlns:a16="http://schemas.microsoft.com/office/drawing/2014/main" id="{3BD2A2DF-BA33-4A8B-B35D-DDBAC6F4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73652"/>
            <a:ext cx="3133552" cy="20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Box 13">
            <a:extLst>
              <a:ext uri="{FF2B5EF4-FFF2-40B4-BE49-F238E27FC236}">
                <a16:creationId xmlns:a16="http://schemas.microsoft.com/office/drawing/2014/main" id="{7671C86E-1E79-4C57-8252-B848A88BB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929188"/>
            <a:ext cx="20002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100" b="1" dirty="0"/>
              <a:t>Театр англійської драми</a:t>
            </a:r>
            <a:endParaRPr lang="ru-RU" altLang="ru-RU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31840" y="893763"/>
            <a:ext cx="2297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1200" b="1" dirty="0"/>
              <a:t>Отримати додаткову мовну п</a:t>
            </a:r>
            <a:r>
              <a:rPr lang="uk-UA" sz="1200" b="1" dirty="0"/>
              <a:t>і</a:t>
            </a:r>
            <a:r>
              <a:rPr lang="ru-UA" sz="1200" b="1" dirty="0"/>
              <a:t>дготовку</a:t>
            </a:r>
            <a:r>
              <a:rPr lang="uk-UA" sz="1200" b="1" dirty="0"/>
              <a:t> можливо у </a:t>
            </a:r>
            <a:r>
              <a:rPr lang="ru-UA" sz="1200" b="1" dirty="0"/>
              <a:t>10 л</a:t>
            </a:r>
            <a:r>
              <a:rPr lang="uk-UA" sz="1200" b="1" dirty="0" err="1"/>
              <a:t>інгвістичних</a:t>
            </a:r>
            <a:r>
              <a:rPr lang="uk-UA" sz="1200" b="1" dirty="0"/>
              <a:t> центрах університету.</a:t>
            </a:r>
            <a:endParaRPr lang="en-US" sz="1200" b="1" dirty="0"/>
          </a:p>
        </p:txBody>
      </p:sp>
      <p:pic>
        <p:nvPicPr>
          <p:cNvPr id="17" name="Рисунок 16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17" y="6261728"/>
            <a:ext cx="1418965" cy="46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9D48DE-3FE2-4B59-944C-916B80898D1D}"/>
              </a:ext>
            </a:extLst>
          </p:cNvPr>
          <p:cNvSpPr txBox="1"/>
          <p:nvPr/>
        </p:nvSpPr>
        <p:spPr>
          <a:xfrm>
            <a:off x="500063" y="500063"/>
            <a:ext cx="8143875" cy="133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1700" b="1" cap="all" dirty="0">
                <a:solidFill>
                  <a:srgbClr val="FF0000"/>
                </a:solidFill>
                <a:latin typeface="Arial Black" pitchFamily="34" charset="0"/>
              </a:rPr>
              <a:t>Можливість отримання додаткової військової освіти</a:t>
            </a:r>
          </a:p>
          <a:p>
            <a:pPr algn="ctr" eaLnBrk="1" hangingPunct="1">
              <a:defRPr/>
            </a:pPr>
            <a:endParaRPr lang="uk-UA" sz="1600" dirty="0">
              <a:latin typeface="Arial Black" pitchFamily="34" charset="0"/>
            </a:endParaRPr>
          </a:p>
          <a:p>
            <a:pPr algn="ctr" eaLnBrk="1" hangingPunct="1">
              <a:defRPr/>
            </a:pPr>
            <a:r>
              <a:rPr lang="uk-UA" sz="1600" dirty="0">
                <a:solidFill>
                  <a:srgbClr val="004D86"/>
                </a:solidFill>
                <a:latin typeface="Arial Black" pitchFamily="34" charset="0"/>
              </a:rPr>
              <a:t>Єдина у Дніпропетровському регіоні кафедра військової підготовки здійснює підготовку офіцерів запасу для Сухопутних військ Збройних Сил України</a:t>
            </a:r>
            <a:endParaRPr lang="ru-RU" sz="1600" dirty="0">
              <a:solidFill>
                <a:srgbClr val="004D86"/>
              </a:solidFill>
              <a:latin typeface="Arial Black" pitchFamily="34" charset="0"/>
            </a:endParaRPr>
          </a:p>
        </p:txBody>
      </p:sp>
      <p:pic>
        <p:nvPicPr>
          <p:cNvPr id="32773" name="Picture 3">
            <a:extLst>
              <a:ext uri="{FF2B5EF4-FFF2-40B4-BE49-F238E27FC236}">
                <a16:creationId xmlns:a16="http://schemas.microsoft.com/office/drawing/2014/main" id="{3CE94278-6C07-4B8C-8857-91455492CAD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928813"/>
            <a:ext cx="1905000" cy="1428750"/>
          </a:xfrm>
          <a:noFill/>
        </p:spPr>
      </p:pic>
      <p:pic>
        <p:nvPicPr>
          <p:cNvPr id="32774" name="Picture 4">
            <a:extLst>
              <a:ext uri="{FF2B5EF4-FFF2-40B4-BE49-F238E27FC236}">
                <a16:creationId xmlns:a16="http://schemas.microsoft.com/office/drawing/2014/main" id="{61EA11B1-ED82-40BB-92AD-9A2E72B9B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928813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2010 &amp;gcy;&amp;ocy;&amp;dcy;-1.jpg">
            <a:extLst>
              <a:ext uri="{FF2B5EF4-FFF2-40B4-BE49-F238E27FC236}">
                <a16:creationId xmlns:a16="http://schemas.microsoft.com/office/drawing/2014/main" id="{AFB6888C-5ABC-40AD-B1E1-CB139195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928813"/>
            <a:ext cx="20002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 descr="C:\Users\Грошелева ЕГ\Desktop\Фото для презентаций\Новая папка (2)\IMG_7003.jpg">
            <a:extLst>
              <a:ext uri="{FF2B5EF4-FFF2-40B4-BE49-F238E27FC236}">
                <a16:creationId xmlns:a16="http://schemas.microsoft.com/office/drawing/2014/main" id="{DADB4CF2-BFED-4459-AFDB-0A6D03FA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143500"/>
            <a:ext cx="250031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C:\Users\Грошелева ЕГ\Desktop\Фото для презентаций\Новая папка (2)\IMG_6675.jpg">
            <a:extLst>
              <a:ext uri="{FF2B5EF4-FFF2-40B4-BE49-F238E27FC236}">
                <a16:creationId xmlns:a16="http://schemas.microsoft.com/office/drawing/2014/main" id="{BC1E16C5-4996-4F0D-AD44-58169AFE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00438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Box 11">
            <a:extLst>
              <a:ext uri="{FF2B5EF4-FFF2-40B4-BE49-F238E27FC236}">
                <a16:creationId xmlns:a16="http://schemas.microsoft.com/office/drawing/2014/main" id="{2E4D93EF-E609-4861-8F96-376C5B6A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072063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До військової підготовки  на конкурсній основі </a:t>
            </a:r>
            <a:r>
              <a:rPr lang="uk-UA" altLang="ru-RU" sz="1200" b="1">
                <a:latin typeface="Arial Black" panose="020B0A04020102020204" pitchFamily="34" charset="0"/>
              </a:rPr>
              <a:t>залучаються здобувачі вищої освіти </a:t>
            </a:r>
            <a:r>
              <a:rPr lang="uk-UA" altLang="ru-RU" sz="1200">
                <a:latin typeface="Arial Black" panose="020B0A04020102020204" pitchFamily="34" charset="0"/>
              </a:rPr>
              <a:t>(юнаки та дівчата), які навчаються на 3-4 курсах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2779" name="Picture 9" descr="C:\Users\Грошелева ЕГ\Desktop\Фото для презентаций\Новая папка (2)\IMG_6629.jpg">
            <a:extLst>
              <a:ext uri="{FF2B5EF4-FFF2-40B4-BE49-F238E27FC236}">
                <a16:creationId xmlns:a16="http://schemas.microsoft.com/office/drawing/2014/main" id="{5D9D2064-86F9-4CCA-A628-73A6CF3E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429000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0" descr="C:\Users\Грошелева ЕГ\Desktop\Фото для презентаций\Военная специальность\ThQno8xJpuE.jpg">
            <a:extLst>
              <a:ext uri="{FF2B5EF4-FFF2-40B4-BE49-F238E27FC236}">
                <a16:creationId xmlns:a16="http://schemas.microsoft.com/office/drawing/2014/main" id="{2A6C69C1-E719-45CA-BBBA-7AD6FDB7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786313"/>
            <a:ext cx="22860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14">
            <a:extLst>
              <a:ext uri="{FF2B5EF4-FFF2-40B4-BE49-F238E27FC236}">
                <a16:creationId xmlns:a16="http://schemas.microsoft.com/office/drawing/2014/main" id="{7E36F594-A904-40D5-8FFE-EC0E42A5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3571875"/>
            <a:ext cx="2643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Випускники кафедри військової підготовки можуть проходити  службу у лавах МВС, податкової поліції, СБУ тощо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15" name="Рисунок 14" descr="C:\Users\Test\Desktop\1.jpeg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87" y="6400944"/>
            <a:ext cx="1152128" cy="3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CBE606-63BB-4D10-A8FB-E149B58AA3DE}"/>
              </a:ext>
            </a:extLst>
          </p:cNvPr>
          <p:cNvSpPr txBox="1"/>
          <p:nvPr/>
        </p:nvSpPr>
        <p:spPr>
          <a:xfrm>
            <a:off x="500063" y="415925"/>
            <a:ext cx="82153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cap="all" dirty="0">
                <a:solidFill>
                  <a:srgbClr val="FF0000"/>
                </a:solidFill>
                <a:latin typeface="Arial Black" pitchFamily="34" charset="0"/>
              </a:rPr>
              <a:t>Наше дозвілля</a:t>
            </a:r>
            <a:endParaRPr lang="ru-RU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3797" name="Picture 2" descr="C:\Users\Грошелева ЕГ\Desktop\Фото для презентаций\День факультету менеджменту\Студенты на сцене.jpg">
            <a:extLst>
              <a:ext uri="{FF2B5EF4-FFF2-40B4-BE49-F238E27FC236}">
                <a16:creationId xmlns:a16="http://schemas.microsoft.com/office/drawing/2014/main" id="{9AFDDDC5-4C3A-4F5D-BD23-DDBB920CA6D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785813"/>
            <a:ext cx="1801812" cy="1201737"/>
          </a:xfrm>
          <a:noFill/>
        </p:spPr>
      </p:pic>
      <p:pic>
        <p:nvPicPr>
          <p:cNvPr id="33798" name="Picture 3" descr="C:\Users\Грошелева ЕГ\Desktop\Фото для презентаций\День факультету менеджменту\2.jpg">
            <a:extLst>
              <a:ext uri="{FF2B5EF4-FFF2-40B4-BE49-F238E27FC236}">
                <a16:creationId xmlns:a16="http://schemas.microsoft.com/office/drawing/2014/main" id="{6C757852-4C58-4DEA-A9F4-F1B7543E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785813"/>
            <a:ext cx="18208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7">
            <a:extLst>
              <a:ext uri="{FF2B5EF4-FFF2-40B4-BE49-F238E27FC236}">
                <a16:creationId xmlns:a16="http://schemas.microsoft.com/office/drawing/2014/main" id="{56E2F4EE-8542-4AB1-825D-AD4372152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928813"/>
            <a:ext cx="314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День факультету менеджменту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00" name="Picture 4" descr="C:\Users\Грошелева ЕГ\Desktop\Фото для презентаций\Лагерь Горняк\NQArJyP-mKE.jpg">
            <a:extLst>
              <a:ext uri="{FF2B5EF4-FFF2-40B4-BE49-F238E27FC236}">
                <a16:creationId xmlns:a16="http://schemas.microsoft.com/office/drawing/2014/main" id="{95BF01E0-A6CB-4E4A-8027-DBC9110C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85813"/>
            <a:ext cx="178593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5" descr="C:\Users\Грошелева ЕГ\Desktop\Фото для презентаций\Лагерь Горняк\RJ-z9PUX8HQ.jpg">
            <a:extLst>
              <a:ext uri="{FF2B5EF4-FFF2-40B4-BE49-F238E27FC236}">
                <a16:creationId xmlns:a16="http://schemas.microsoft.com/office/drawing/2014/main" id="{D3AB824B-267C-4638-9ACF-333C554E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785813"/>
            <a:ext cx="19288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10">
            <a:extLst>
              <a:ext uri="{FF2B5EF4-FFF2-40B4-BE49-F238E27FC236}">
                <a16:creationId xmlns:a16="http://schemas.microsoft.com/office/drawing/2014/main" id="{3D412CD2-9DE3-4297-A6F8-313092CC6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1928813"/>
            <a:ext cx="4786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Спортивно-оздоровчій табір “Гірник” (с. Орлівщина)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03" name="Picture 11" descr="E:\01. ПРОФОРИЕНТАЦИЯ\Англ. театр\реклама каф_ин_яз\АНг. театр.jpg">
            <a:extLst>
              <a:ext uri="{FF2B5EF4-FFF2-40B4-BE49-F238E27FC236}">
                <a16:creationId xmlns:a16="http://schemas.microsoft.com/office/drawing/2014/main" id="{CADDC898-E752-49CE-8893-86B51BEC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5214938"/>
            <a:ext cx="185737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E:\01. ПРОФОРИЕНТАЦИЯ\Англ. театр\реклама каф_ин_яз\фото 21а.jpg">
            <a:extLst>
              <a:ext uri="{FF2B5EF4-FFF2-40B4-BE49-F238E27FC236}">
                <a16:creationId xmlns:a16="http://schemas.microsoft.com/office/drawing/2014/main" id="{1107972F-448D-4B07-9EB5-7A8499C7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214938"/>
            <a:ext cx="18208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Box 12">
            <a:extLst>
              <a:ext uri="{FF2B5EF4-FFF2-40B4-BE49-F238E27FC236}">
                <a16:creationId xmlns:a16="http://schemas.microsoft.com/office/drawing/2014/main" id="{7471AC60-80B1-4793-A8B1-81332630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6429375"/>
            <a:ext cx="2928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Театр англійської драми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06" name="Picture 13" descr="E:\01. ПРОФОРИЕНТАЦИЯ\Футбол\q-kJjW-M_WI.jpg">
            <a:extLst>
              <a:ext uri="{FF2B5EF4-FFF2-40B4-BE49-F238E27FC236}">
                <a16:creationId xmlns:a16="http://schemas.microsoft.com/office/drawing/2014/main" id="{A7BCF365-369D-40C0-A3D0-50F8BFF5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714750"/>
            <a:ext cx="1927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4" descr="E:\01. ПРОФОРИЕНТАЦИЯ\Футбол\IHTzrhvOgFc.jpg">
            <a:extLst>
              <a:ext uri="{FF2B5EF4-FFF2-40B4-BE49-F238E27FC236}">
                <a16:creationId xmlns:a16="http://schemas.microsoft.com/office/drawing/2014/main" id="{604BBB96-AD37-48F1-830B-4327007B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714750"/>
            <a:ext cx="18573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TextBox 15">
            <a:extLst>
              <a:ext uri="{FF2B5EF4-FFF2-40B4-BE49-F238E27FC236}">
                <a16:creationId xmlns:a16="http://schemas.microsoft.com/office/drawing/2014/main" id="{9EF00A04-C556-497E-AC0D-BE84BED1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29188"/>
            <a:ext cx="2714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Спортивні змагання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09" name="Picture 15" descr="E:\01. ПРОФОРИЕНТАЦИЯ\СтудВесна\СтудВесна 3.jpg">
            <a:extLst>
              <a:ext uri="{FF2B5EF4-FFF2-40B4-BE49-F238E27FC236}">
                <a16:creationId xmlns:a16="http://schemas.microsoft.com/office/drawing/2014/main" id="{023FA93A-757B-4DC7-ABBD-ECC8E250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714750"/>
            <a:ext cx="19431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6" descr="E:\01. ПРОФОРИЕНТАЦИЯ\СтудВесна\СтудВесна 2.jpg">
            <a:extLst>
              <a:ext uri="{FF2B5EF4-FFF2-40B4-BE49-F238E27FC236}">
                <a16:creationId xmlns:a16="http://schemas.microsoft.com/office/drawing/2014/main" id="{FF31C6C3-4898-4DF6-BA18-A32DCBC5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714750"/>
            <a:ext cx="200025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1" name="TextBox 18">
            <a:extLst>
              <a:ext uri="{FF2B5EF4-FFF2-40B4-BE49-F238E27FC236}">
                <a16:creationId xmlns:a16="http://schemas.microsoft.com/office/drawing/2014/main" id="{9B0FF3CC-0DF1-46A2-B2A1-5FA317C1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3" y="5000625"/>
            <a:ext cx="2928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Студентська весна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12" name="Picture 17" descr="E:\01. ПРОФОРИЕНТАЦИЯ\День первака\0tqINtm6nrM.jpg">
            <a:extLst>
              <a:ext uri="{FF2B5EF4-FFF2-40B4-BE49-F238E27FC236}">
                <a16:creationId xmlns:a16="http://schemas.microsoft.com/office/drawing/2014/main" id="{02CD70B5-0CA6-4C66-9034-071588E98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18018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18" descr="E:\01. ПРОФОРИЕНТАЦИЯ\День первака\lqiYRNHJuNU.jpg">
            <a:extLst>
              <a:ext uri="{FF2B5EF4-FFF2-40B4-BE49-F238E27FC236}">
                <a16:creationId xmlns:a16="http://schemas.microsoft.com/office/drawing/2014/main" id="{A75E29D9-9956-4CC6-B550-9640ED20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214563"/>
            <a:ext cx="20716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4" name="TextBox 21">
            <a:extLst>
              <a:ext uri="{FF2B5EF4-FFF2-40B4-BE49-F238E27FC236}">
                <a16:creationId xmlns:a16="http://schemas.microsoft.com/office/drawing/2014/main" id="{958076DE-5FB8-441C-AB79-444274FE9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429000"/>
            <a:ext cx="3786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День “Первака”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15" name="Picture 19" descr="E:\01. ПРОФОРИЕНТАЦИЯ\КВН\КВН 1.jpg">
            <a:extLst>
              <a:ext uri="{FF2B5EF4-FFF2-40B4-BE49-F238E27FC236}">
                <a16:creationId xmlns:a16="http://schemas.microsoft.com/office/drawing/2014/main" id="{12E0D131-905B-4723-825F-60BE12E6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14563"/>
            <a:ext cx="2008187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0" descr="E:\01. ПРОФОРИЕНТАЦИЯ\КВН\КВН 2.jpg">
            <a:extLst>
              <a:ext uri="{FF2B5EF4-FFF2-40B4-BE49-F238E27FC236}">
                <a16:creationId xmlns:a16="http://schemas.microsoft.com/office/drawing/2014/main" id="{320BA976-582F-43D1-A7BC-9E3023BF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14563"/>
            <a:ext cx="185737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7" name="TextBox 24">
            <a:extLst>
              <a:ext uri="{FF2B5EF4-FFF2-40B4-BE49-F238E27FC236}">
                <a16:creationId xmlns:a16="http://schemas.microsoft.com/office/drawing/2014/main" id="{233D6ED7-5367-4D78-90AC-7FE44BE32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3454400"/>
            <a:ext cx="314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>
                <a:latin typeface="Arial Black" panose="020B0A04020102020204" pitchFamily="34" charset="0"/>
              </a:rPr>
              <a:t>Клуб веселих та кмітливих</a:t>
            </a:r>
            <a:endParaRPr lang="ru-RU" altLang="ru-RU" sz="1200">
              <a:latin typeface="Arial Black" panose="020B0A04020102020204" pitchFamily="34" charset="0"/>
            </a:endParaRPr>
          </a:p>
        </p:txBody>
      </p:sp>
      <p:pic>
        <p:nvPicPr>
          <p:cNvPr id="33818" name="Picture 21" descr="E:\01. ПРОФОРИЕНТАЦИЯ\Англ. театр\реклама каф_ин_яз\фото_18.jpg">
            <a:extLst>
              <a:ext uri="{FF2B5EF4-FFF2-40B4-BE49-F238E27FC236}">
                <a16:creationId xmlns:a16="http://schemas.microsoft.com/office/drawing/2014/main" id="{D6BE57E7-CB6E-445C-BB32-BAB2BFAC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5214938"/>
            <a:ext cx="18224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9" name="TextBox 26">
            <a:extLst>
              <a:ext uri="{FF2B5EF4-FFF2-40B4-BE49-F238E27FC236}">
                <a16:creationId xmlns:a16="http://schemas.microsoft.com/office/drawing/2014/main" id="{B332AC96-5361-4A15-A06D-0F477B8D9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5357813"/>
            <a:ext cx="2428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dirty="0">
                <a:latin typeface="Arial Black" panose="020B0A04020102020204" pitchFamily="34" charset="0"/>
              </a:rPr>
              <a:t>Університет створює всілякі можливості для всебічного гармонійного розвитку студентів.</a:t>
            </a:r>
            <a:endParaRPr lang="ru-RU" altLang="ru-RU" sz="1200" dirty="0">
              <a:latin typeface="Arial Black" panose="020B0A04020102020204" pitchFamily="34" charset="0"/>
            </a:endParaRPr>
          </a:p>
        </p:txBody>
      </p:sp>
      <p:pic>
        <p:nvPicPr>
          <p:cNvPr id="29" name="Рисунок 28" descr="C:\Users\Test\Desktop\1.jpeg"/>
          <p:cNvPicPr/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66" y="6284059"/>
            <a:ext cx="1141685" cy="40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456222 235">
            <a:extLst>
              <a:ext uri="{FF2B5EF4-FFF2-40B4-BE49-F238E27FC236}">
                <a16:creationId xmlns:a16="http://schemas.microsoft.com/office/drawing/2014/main" id="{816D7E2F-AFB9-4CF9-AFB9-8BF590233F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/>
          <a:stretch>
            <a:fillRect/>
          </a:stretch>
        </p:blipFill>
        <p:spPr>
          <a:xfrm>
            <a:off x="915988" y="866775"/>
            <a:ext cx="7327900" cy="5438775"/>
          </a:xfrm>
          <a:noFill/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2CDC41D9-E8A2-4A1C-A69A-A3E13373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7488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2400" b="1">
                <a:solidFill>
                  <a:srgbClr val="FF0000"/>
                </a:solidFill>
                <a:latin typeface="Arial Black" panose="020B0A04020102020204" pitchFamily="34" charset="0"/>
              </a:rPr>
              <a:t>ВИПУСК МАГІСТРІВ</a:t>
            </a:r>
            <a:endParaRPr lang="ru-RU" altLang="ru-RU" sz="24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4820" name="Нижний колонтитул 3">
            <a:extLst>
              <a:ext uri="{FF2B5EF4-FFF2-40B4-BE49-F238E27FC236}">
                <a16:creationId xmlns:a16="http://schemas.microsoft.com/office/drawing/2014/main" id="{0D8B151B-DB88-4E46-B96B-241B074D1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11863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/>
          </a:p>
        </p:txBody>
      </p:sp>
      <p:pic>
        <p:nvPicPr>
          <p:cNvPr id="9" name="Рисунок 8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26" y="6364669"/>
            <a:ext cx="1166937" cy="40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BF7A06-8933-47F3-A240-EE148E5C7794}"/>
              </a:ext>
            </a:extLst>
          </p:cNvPr>
          <p:cNvSpPr txBox="1"/>
          <p:nvPr/>
        </p:nvSpPr>
        <p:spPr>
          <a:xfrm>
            <a:off x="1143000" y="500063"/>
            <a:ext cx="6858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itchFamily="34" charset="0"/>
              </a:rPr>
              <a:t>Приймальна кампанія в дії</a:t>
            </a:r>
            <a:endParaRPr lang="ru-RU" sz="20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7891" name="TextBox 7">
            <a:extLst>
              <a:ext uri="{FF2B5EF4-FFF2-40B4-BE49-F238E27FC236}">
                <a16:creationId xmlns:a16="http://schemas.microsoft.com/office/drawing/2014/main" id="{088EF43C-A70A-4D58-8807-226495661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6" y="3214688"/>
            <a:ext cx="28443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/>
              <a:t>Зустріч на кафедрі менеджменту виробничої сфери з абітурієнтами на Дні відкритих дверей НТУ “ДП”</a:t>
            </a:r>
            <a:endParaRPr lang="ru-RU" altLang="ru-RU" sz="1200" b="1" dirty="0"/>
          </a:p>
        </p:txBody>
      </p:sp>
      <p:pic>
        <p:nvPicPr>
          <p:cNvPr id="37892" name="Рисунок 10" descr="C:\Documents and Settings\721-93-46\Рабочий стол\ЗВІТ ЗАВКАФ. МВС 16.03.15\3. Делеловая игра (СОШ №39, гимназия №136 Самарский район).JPG">
            <a:extLst>
              <a:ext uri="{FF2B5EF4-FFF2-40B4-BE49-F238E27FC236}">
                <a16:creationId xmlns:a16="http://schemas.microsoft.com/office/drawing/2014/main" id="{9190AF67-D46A-47BA-A964-F84C4BD7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31432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1">
            <a:extLst>
              <a:ext uri="{FF2B5EF4-FFF2-40B4-BE49-F238E27FC236}">
                <a16:creationId xmlns:a16="http://schemas.microsoft.com/office/drawing/2014/main" id="{5DCA57D4-4CB1-4CF8-B6FD-C6EF65B6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5286375"/>
            <a:ext cx="2357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/>
              <a:t>Випускники  середніх загальноосвітніх закладів Дніпра, які взяли участь у діловій грі з менеджменту на Дні відкритих дверей НТУ “ДП” </a:t>
            </a:r>
            <a:endParaRPr lang="ru-RU" altLang="ru-RU" sz="1200" b="1" dirty="0"/>
          </a:p>
        </p:txBody>
      </p:sp>
      <p:pic>
        <p:nvPicPr>
          <p:cNvPr id="37894" name="Рисунок 12" descr="C:\Documents and Settings\721-93-46\Рабочий стол\ЗВІТ ЗАВКАФ. МВС 16.03.15\5. Деловая игра (СОШ №19 Бабушкинский район).JPG">
            <a:extLst>
              <a:ext uri="{FF2B5EF4-FFF2-40B4-BE49-F238E27FC236}">
                <a16:creationId xmlns:a16="http://schemas.microsoft.com/office/drawing/2014/main" id="{A99F0CFB-8AFC-4DCF-8873-DE64D370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214813"/>
            <a:ext cx="309403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Рисунок 9" descr="C:\Documents and Settings\721-93-46\Рабочий стол\ЗВІТ ЗАВКАФ. МВС 16.03.15\4. День открытых дверей НГУ на ФМ 24.01.15 г..JPG">
            <a:extLst>
              <a:ext uri="{FF2B5EF4-FFF2-40B4-BE49-F238E27FC236}">
                <a16:creationId xmlns:a16="http://schemas.microsoft.com/office/drawing/2014/main" id="{46155445-F444-4E77-B9C4-CC234285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02" y="2823479"/>
            <a:ext cx="35718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8" descr="F:\2. День открытых дверей НГУ на ФМ 24.01.15 г..JPG">
            <a:extLst>
              <a:ext uri="{FF2B5EF4-FFF2-40B4-BE49-F238E27FC236}">
                <a16:creationId xmlns:a16="http://schemas.microsoft.com/office/drawing/2014/main" id="{FE2E9CAB-9E74-40FA-8AA9-EECF1BAA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00125"/>
            <a:ext cx="321468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Рисунок 6" descr="F:\1. День открытых дверей НГУ на ФМ 24.01.15 г..JPG">
            <a:extLst>
              <a:ext uri="{FF2B5EF4-FFF2-40B4-BE49-F238E27FC236}">
                <a16:creationId xmlns:a16="http://schemas.microsoft.com/office/drawing/2014/main" id="{42FBD794-619D-4CCA-B47A-A4B954DD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00125"/>
            <a:ext cx="30003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5886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6440488"/>
            <a:ext cx="1728192" cy="41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Рисунок 14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5951"/>
            <a:ext cx="1238945" cy="40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06EDFF3-8FA4-4AF4-A42E-3FE69AB4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r="3674" b="4927"/>
          <a:stretch>
            <a:fillRect/>
          </a:stretch>
        </p:blipFill>
        <p:spPr bwMode="auto">
          <a:xfrm>
            <a:off x="3547457" y="1362065"/>
            <a:ext cx="1508445" cy="21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BB1DB2B4-09DC-4D60-8F8F-300D499C4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744" y="1228199"/>
            <a:ext cx="213934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i="1" dirty="0">
                <a:solidFill>
                  <a:schemeClr val="bg2"/>
                </a:solidFill>
              </a:rPr>
              <a:t>Голова </a:t>
            </a:r>
            <a:r>
              <a:rPr lang="ru-RU" altLang="ru-RU" sz="1200" b="1" i="1" dirty="0" err="1">
                <a:solidFill>
                  <a:schemeClr val="bg2"/>
                </a:solidFill>
              </a:rPr>
              <a:t>Вченої</a:t>
            </a:r>
            <a:r>
              <a:rPr lang="ru-RU" altLang="ru-RU" sz="1200" b="1" i="1" dirty="0">
                <a:solidFill>
                  <a:schemeClr val="bg2"/>
                </a:solidFill>
              </a:rPr>
              <a:t> ради </a:t>
            </a:r>
            <a:r>
              <a:rPr lang="ru-RU" altLang="ru-RU" sz="1200" b="1" i="1" dirty="0" err="1">
                <a:solidFill>
                  <a:schemeClr val="bg2"/>
                </a:solidFill>
              </a:rPr>
              <a:t>університету</a:t>
            </a:r>
            <a:r>
              <a:rPr lang="ru-RU" altLang="ru-RU" sz="1200" b="1" i="1" dirty="0">
                <a:solidFill>
                  <a:schemeClr val="bg2"/>
                </a:solidFill>
              </a:rPr>
              <a:t>, </a:t>
            </a:r>
            <a:r>
              <a:rPr lang="ru-RU" altLang="ru-RU" sz="1200" b="1" i="1" dirty="0" err="1">
                <a:solidFill>
                  <a:schemeClr val="bg2"/>
                </a:solidFill>
              </a:rPr>
              <a:t>почесний</a:t>
            </a:r>
            <a:r>
              <a:rPr lang="ru-RU" altLang="ru-RU" sz="1200" b="1" i="1" dirty="0">
                <a:solidFill>
                  <a:schemeClr val="bg2"/>
                </a:solidFill>
              </a:rPr>
              <a:t> ректор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Півняк</a:t>
            </a:r>
            <a:r>
              <a:rPr lang="ru-RU" altLang="ru-RU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Геннадій</a:t>
            </a:r>
            <a:r>
              <a:rPr lang="ru-RU" altLang="ru-RU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Григорович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>
                <a:solidFill>
                  <a:schemeClr val="bg2"/>
                </a:solidFill>
              </a:rPr>
              <a:t>доктор технічних наук, професор, академік Національної академії наук України, заслужений діяч науки і техніки України, лауреат Державних премій України в галузі науки і техніки</a:t>
            </a:r>
          </a:p>
        </p:txBody>
      </p:sp>
      <p:pic>
        <p:nvPicPr>
          <p:cNvPr id="7174" name="Picture 5" descr="shvec2">
            <a:extLst>
              <a:ext uri="{FF2B5EF4-FFF2-40B4-BE49-F238E27FC236}">
                <a16:creationId xmlns:a16="http://schemas.microsoft.com/office/drawing/2014/main" id="{518313B9-1E20-4614-A476-D3919B23F17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b="3636"/>
          <a:stretch>
            <a:fillRect/>
          </a:stretch>
        </p:blipFill>
        <p:spPr>
          <a:xfrm>
            <a:off x="7236296" y="620688"/>
            <a:ext cx="1609381" cy="2226359"/>
          </a:xfrm>
          <a:noFill/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6C94C162-BE75-41F2-AD06-292EA761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816" y="3121384"/>
            <a:ext cx="17862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uk-UA" sz="1200" b="1" dirty="0">
                <a:solidFill>
                  <a:schemeClr val="bg2"/>
                </a:solidFill>
                <a:latin typeface="Arial" charset="0"/>
              </a:rPr>
              <a:t>Завідувач кафедри менеджменту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uk-UA" sz="1200" b="1" dirty="0">
                <a:solidFill>
                  <a:schemeClr val="bg2"/>
                </a:solidFill>
                <a:latin typeface="Arial Black" pitchFamily="34" charset="0"/>
                <a:cs typeface="Arial" panose="020B0604020202020204" pitchFamily="34" charset="0"/>
              </a:rPr>
              <a:t>Швець  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uk-UA" sz="1200" b="1" dirty="0">
                <a:solidFill>
                  <a:schemeClr val="bg2"/>
                </a:solidFill>
                <a:latin typeface="Arial Black" pitchFamily="34" charset="0"/>
                <a:cs typeface="Arial" panose="020B0604020202020204" pitchFamily="34" charset="0"/>
              </a:rPr>
              <a:t>Василь Якович</a:t>
            </a:r>
            <a:endParaRPr lang="uk-UA" sz="1200" b="1" dirty="0">
              <a:solidFill>
                <a:srgbClr val="3333CC"/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uk-UA" sz="1200" b="1" dirty="0">
                <a:solidFill>
                  <a:schemeClr val="bg2"/>
                </a:solidFill>
                <a:latin typeface="Arial" charset="0"/>
              </a:rPr>
              <a:t>професор, доктор економічних наук, </a:t>
            </a:r>
            <a:r>
              <a:rPr lang="ru-RU" sz="1200" b="1" dirty="0" err="1">
                <a:solidFill>
                  <a:schemeClr val="bg2"/>
                </a:solidFill>
                <a:latin typeface="Arial" charset="0"/>
              </a:rPr>
              <a:t>заслужений</a:t>
            </a:r>
            <a:r>
              <a:rPr lang="ru-RU" sz="12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200" b="1" dirty="0" err="1">
                <a:solidFill>
                  <a:schemeClr val="bg2"/>
                </a:solidFill>
                <a:latin typeface="Arial" charset="0"/>
              </a:rPr>
              <a:t>економіст</a:t>
            </a:r>
            <a:r>
              <a:rPr lang="ru-RU" sz="12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200" b="1" dirty="0" err="1">
                <a:solidFill>
                  <a:schemeClr val="bg2"/>
                </a:solidFill>
                <a:latin typeface="Arial" charset="0"/>
              </a:rPr>
              <a:t>України</a:t>
            </a:r>
            <a:endParaRPr lang="ru-RU" sz="1200" b="1" dirty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uk-UA" sz="1200" b="1" i="1" dirty="0">
                <a:latin typeface="+mn-lt"/>
              </a:rPr>
              <a:t>4-й корпус, 3-й поверх,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uk-UA" sz="1200" b="1" i="1" dirty="0">
                <a:latin typeface="+mn-lt"/>
              </a:rPr>
              <a:t>кімната  №63,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uk-UA" sz="1200" b="1" i="1" dirty="0">
                <a:latin typeface="+mn-lt"/>
              </a:rPr>
              <a:t>тел. (0562) 47-39-97.</a:t>
            </a:r>
            <a:endParaRPr lang="ru-RU" sz="1200" b="1" i="1" dirty="0">
              <a:solidFill>
                <a:srgbClr val="3333CC"/>
              </a:solidFill>
              <a:latin typeface="+mn-lt"/>
            </a:endParaRPr>
          </a:p>
        </p:txBody>
      </p:sp>
      <p:pic>
        <p:nvPicPr>
          <p:cNvPr id="7176" name="Picture 6" descr="Декан">
            <a:extLst>
              <a:ext uri="{FF2B5EF4-FFF2-40B4-BE49-F238E27FC236}">
                <a16:creationId xmlns:a16="http://schemas.microsoft.com/office/drawing/2014/main" id="{F9222C5E-A2D5-4DD7-A2A7-FA8958755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25093"/>
            <a:ext cx="18367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2">
            <a:extLst>
              <a:ext uri="{FF2B5EF4-FFF2-40B4-BE49-F238E27FC236}">
                <a16:creationId xmlns:a16="http://schemas.microsoft.com/office/drawing/2014/main" id="{A61C0064-532A-4112-BD08-D99F4372F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29" y="4275546"/>
            <a:ext cx="171962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uk-UA" sz="1200" b="1" dirty="0">
                <a:solidFill>
                  <a:schemeClr val="bg2"/>
                </a:solidFill>
                <a:latin typeface="Arial" charset="0"/>
              </a:rPr>
              <a:t>Директор Навчально-наукового Інституту економіки </a:t>
            </a:r>
          </a:p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ru-RU" altLang="en-US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Бардась</a:t>
            </a:r>
            <a:r>
              <a:rPr lang="ru-RU" altLang="en-US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ru-RU" altLang="en-US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Артем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Володимирович</a:t>
            </a:r>
            <a:endParaRPr lang="ru-RU" altLang="en-US" sz="1200" b="1" dirty="0">
              <a:solidFill>
                <a:schemeClr val="bg2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dirty="0">
                <a:solidFill>
                  <a:schemeClr val="bg2"/>
                </a:solidFill>
              </a:rPr>
              <a:t> професор, доктор економічних наук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i="1" dirty="0"/>
              <a:t>4-й корпус, 3-й поверх,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i="1" dirty="0"/>
              <a:t>кімната  №64-а,</a:t>
            </a:r>
            <a:endParaRPr lang="ru-RU" altLang="en-US" sz="1200" b="1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i="1" dirty="0" err="1"/>
              <a:t>тел</a:t>
            </a:r>
            <a:r>
              <a:rPr lang="uk-UA" altLang="en-US" sz="1200" b="1" i="1" dirty="0"/>
              <a:t>. (0562) 47-23-77.</a:t>
            </a:r>
            <a:endParaRPr lang="ru-RU" altLang="en-US" sz="1200" b="1" i="1" dirty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61C0064-532A-4112-BD08-D99F4372F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06" y="4325093"/>
            <a:ext cx="153446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en-US" sz="1200" b="1" dirty="0">
                <a:solidFill>
                  <a:schemeClr val="bg2"/>
                </a:solidFill>
              </a:rPr>
              <a:t>Декан факультету менеджменту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Трифонова </a:t>
            </a:r>
            <a:r>
              <a:rPr lang="ru-RU" altLang="en-US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Олена</a:t>
            </a:r>
            <a:r>
              <a:rPr lang="ru-RU" altLang="en-US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altLang="en-US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Василівна</a:t>
            </a:r>
            <a:endParaRPr lang="ru-RU" altLang="en-US" sz="1200" b="1" dirty="0">
              <a:solidFill>
                <a:schemeClr val="bg2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dirty="0">
                <a:solidFill>
                  <a:schemeClr val="bg2"/>
                </a:solidFill>
              </a:rPr>
              <a:t> професор, доктор економічних наук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i="1" dirty="0"/>
              <a:t>4-й корпус, 3-й поверх,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en-US" sz="1200" b="1" i="1" dirty="0"/>
              <a:t>кімната  №63-а</a:t>
            </a:r>
            <a:endParaRPr lang="ru-RU" altLang="en-US" sz="1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76" y="4275546"/>
            <a:ext cx="1742608" cy="2495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1799874" cy="2699811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BB1DB2B4-09DC-4D60-8F8F-300D499C4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908720"/>
            <a:ext cx="15770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i="1" dirty="0">
                <a:solidFill>
                  <a:schemeClr val="bg2"/>
                </a:solidFill>
              </a:rPr>
              <a:t>Ректор НТУ «</a:t>
            </a:r>
            <a:r>
              <a:rPr lang="ru-RU" altLang="ru-RU" sz="1200" b="1" i="1" dirty="0" err="1">
                <a:solidFill>
                  <a:schemeClr val="bg2"/>
                </a:solidFill>
              </a:rPr>
              <a:t>Дніпровська</a:t>
            </a:r>
            <a:r>
              <a:rPr lang="ru-RU" altLang="ru-RU" sz="1200" b="1" i="1" dirty="0">
                <a:solidFill>
                  <a:schemeClr val="bg2"/>
                </a:solidFill>
              </a:rPr>
              <a:t> </a:t>
            </a:r>
            <a:r>
              <a:rPr lang="ru-RU" altLang="ru-RU" sz="1200" b="1" i="1" dirty="0" err="1">
                <a:solidFill>
                  <a:schemeClr val="bg2"/>
                </a:solidFill>
              </a:rPr>
              <a:t>політехніка</a:t>
            </a:r>
            <a:r>
              <a:rPr lang="ru-RU" altLang="ru-RU" sz="1200" b="1" i="1" dirty="0">
                <a:solidFill>
                  <a:schemeClr val="bg2"/>
                </a:solidFill>
              </a:rPr>
              <a:t>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Азюковський</a:t>
            </a:r>
            <a:r>
              <a:rPr lang="ru-RU" altLang="ru-RU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Олександр</a:t>
            </a:r>
            <a:r>
              <a:rPr lang="ru-RU" altLang="ru-RU" sz="1200" b="1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2"/>
                </a:solidFill>
                <a:latin typeface="Arial Black" panose="020B0A04020102020204" pitchFamily="34" charset="0"/>
              </a:rPr>
              <a:t>Олександрович</a:t>
            </a:r>
            <a:endParaRPr lang="ru-RU" altLang="ru-RU" sz="1200" b="1" dirty="0">
              <a:solidFill>
                <a:schemeClr val="bg2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>
                <a:solidFill>
                  <a:schemeClr val="bg2"/>
                </a:solidFill>
              </a:rPr>
              <a:t>кандидат технічних наук, професор, член колегії МОН</a:t>
            </a:r>
          </a:p>
        </p:txBody>
      </p:sp>
      <p:pic>
        <p:nvPicPr>
          <p:cNvPr id="16" name="Рисунок 15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84" y="6254977"/>
            <a:ext cx="1325186" cy="454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6">
            <a:extLst>
              <a:ext uri="{FF2B5EF4-FFF2-40B4-BE49-F238E27FC236}">
                <a16:creationId xmlns:a16="http://schemas.microsoft.com/office/drawing/2014/main" id="{57CCBEF5-494B-4D8F-BD1D-AF37FC58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857250"/>
            <a:ext cx="39290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i="1" dirty="0">
                <a:solidFill>
                  <a:srgbClr val="0000CC"/>
                </a:solidFill>
              </a:rPr>
              <a:t>«Шановні абітурієнти!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 b="1" i="1" dirty="0">
                <a:solidFill>
                  <a:srgbClr val="0000CC"/>
                </a:solidFill>
              </a:rPr>
              <a:t>Ви маєте прийняти одне з найголовніших рішень у житті, тому дуже важливо зробити правильний вибір. Плануйте свій успіх. Пам’ятайте, що Ваше майбутнє створюється вже сьогодні».</a:t>
            </a:r>
            <a:endParaRPr lang="ru-RU" altLang="ru-RU" sz="2000" dirty="0">
              <a:solidFill>
                <a:srgbClr val="0000CC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2000" b="1" i="1" dirty="0">
              <a:solidFill>
                <a:srgbClr val="0000CC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600" b="1" i="1" dirty="0">
              <a:solidFill>
                <a:srgbClr val="0000CC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600" b="1" i="1" dirty="0">
              <a:solidFill>
                <a:srgbClr val="0000CC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i="1" dirty="0">
                <a:solidFill>
                  <a:srgbClr val="0000CC"/>
                </a:solidFill>
              </a:rPr>
              <a:t>Завідувач кафедри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i="1" dirty="0">
                <a:solidFill>
                  <a:srgbClr val="0000CC"/>
                </a:solidFill>
              </a:rPr>
              <a:t>менеджменту, професор,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i="1" dirty="0">
                <a:solidFill>
                  <a:srgbClr val="0000CC"/>
                </a:solidFill>
              </a:rPr>
              <a:t>доктор економічних наук,  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i="1" dirty="0">
                <a:solidFill>
                  <a:srgbClr val="0000CC"/>
                </a:solidFill>
              </a:rPr>
              <a:t>заслужений економіст України,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600" b="1" i="1" dirty="0">
                <a:solidFill>
                  <a:srgbClr val="0000CC"/>
                </a:solidFill>
              </a:rPr>
              <a:t>Швець Василь Якович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pic>
        <p:nvPicPr>
          <p:cNvPr id="38917" name="Picture 6">
            <a:extLst>
              <a:ext uri="{FF2B5EF4-FFF2-40B4-BE49-F238E27FC236}">
                <a16:creationId xmlns:a16="http://schemas.microsoft.com/office/drawing/2014/main" id="{B3A0FD9C-CFD5-40A3-97FC-AC4328F0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43576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165304"/>
            <a:ext cx="1224136" cy="44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0D2EB-44B0-4B61-BD71-87CCFE3A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385763"/>
            <a:ext cx="8229600" cy="400050"/>
          </a:xfrm>
        </p:spPr>
        <p:txBody>
          <a:bodyPr/>
          <a:lstStyle/>
          <a:p>
            <a:pPr algn="ctr">
              <a:defRPr/>
            </a:pPr>
            <a:r>
              <a:rPr lang="uk-UA" sz="2000" b="1" kern="1200" cap="all" dirty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Посвячення у студенти </a:t>
            </a:r>
            <a:endParaRPr lang="ru-RU" sz="2000" b="1" kern="1200" cap="all" dirty="0">
              <a:solidFill>
                <a:srgbClr val="FF0000"/>
              </a:solidFill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1994" name="TextBox 16">
            <a:extLst>
              <a:ext uri="{FF2B5EF4-FFF2-40B4-BE49-F238E27FC236}">
                <a16:creationId xmlns:a16="http://schemas.microsoft.com/office/drawing/2014/main" id="{1BEDFB31-2FB1-4368-AB81-559BB258E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4714875"/>
            <a:ext cx="29289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/>
              <a:t>Сьогодні ти студентом став,</a:t>
            </a:r>
            <a:br>
              <a:rPr lang="uk-UA" altLang="ru-RU" sz="1200" b="1" dirty="0"/>
            </a:br>
            <a:r>
              <a:rPr lang="uk-UA" altLang="ru-RU" sz="1200" b="1" dirty="0"/>
              <a:t>Твій Виш собі тебе обрав,</a:t>
            </a:r>
            <a:br>
              <a:rPr lang="uk-UA" altLang="ru-RU" sz="1200" b="1" dirty="0"/>
            </a:br>
            <a:r>
              <a:rPr lang="uk-UA" altLang="ru-RU" sz="1200" b="1" dirty="0"/>
              <a:t>Ще може трохи і незвично,</a:t>
            </a:r>
            <a:br>
              <a:rPr lang="uk-UA" altLang="ru-RU" sz="1200" b="1" dirty="0"/>
            </a:br>
            <a:r>
              <a:rPr lang="uk-UA" altLang="ru-RU" sz="1200" b="1" dirty="0"/>
              <a:t>Луна:  «Студент», та як відмінно!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/>
              <a:t>Дорослий ти. Про це не забувай.</a:t>
            </a:r>
            <a:br>
              <a:rPr lang="uk-UA" altLang="ru-RU" sz="1200" b="1" dirty="0"/>
            </a:br>
            <a:r>
              <a:rPr lang="uk-UA" altLang="ru-RU" sz="1200" b="1" dirty="0"/>
              <a:t>У </a:t>
            </a:r>
            <a:r>
              <a:rPr lang="uk-UA" altLang="ru-RU" sz="1200" b="1"/>
              <a:t>добрий час! </a:t>
            </a:r>
            <a:endParaRPr lang="uk-UA" altLang="ru-RU" sz="12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200" b="1" dirty="0"/>
              <a:t>Щастить нехай!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ru-RU" sz="1100" b="1" i="1" dirty="0"/>
          </a:p>
        </p:txBody>
      </p:sp>
      <p:pic>
        <p:nvPicPr>
          <p:cNvPr id="41996" name="Picture 14" descr="F:\1. ПРОФОРИЕНТАЦИЯ\1. 2016-2017\День первокусника 2016\5.jpg">
            <a:extLst>
              <a:ext uri="{FF2B5EF4-FFF2-40B4-BE49-F238E27FC236}">
                <a16:creationId xmlns:a16="http://schemas.microsoft.com/office/drawing/2014/main" id="{99A7B8B8-28F1-4DF2-A908-A33B23BE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785813"/>
            <a:ext cx="2714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5" descr="F:\1. ПРОФОРИЕНТАЦИЯ\1. 2016-2017\День первокусника 2016\11.jpg">
            <a:extLst>
              <a:ext uri="{FF2B5EF4-FFF2-40B4-BE49-F238E27FC236}">
                <a16:creationId xmlns:a16="http://schemas.microsoft.com/office/drawing/2014/main" id="{FA224AA0-EC94-4AD8-A1D9-2842B31E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785813"/>
            <a:ext cx="278606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C:\Users\Test\Desktop\Посвещение в студенты\Трифонова Е.В. 2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" y="4748266"/>
            <a:ext cx="2837815" cy="179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Test\Desktop\Посвещение в студенты\DSC_6596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738440"/>
            <a:ext cx="2786062" cy="190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Test\Desktop\Посвещение в студенты\DSC_7096.jpg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731294"/>
            <a:ext cx="2714625" cy="185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Test\Desktop\Посвещение в студенты\DSC_65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" y="2764013"/>
            <a:ext cx="2837815" cy="188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Test\Desktop\Посвещение в студенты\IMG_0572.jpg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86" y="4726850"/>
            <a:ext cx="2729865" cy="181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73" y="798592"/>
            <a:ext cx="2797820" cy="1865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398723"/>
            <a:ext cx="162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Рисунок 14" descr="C:\Users\Test\Desktop\1.jpeg"/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56" y="6268932"/>
            <a:ext cx="1240079" cy="42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1">
            <a:extLst>
              <a:ext uri="{FF2B5EF4-FFF2-40B4-BE49-F238E27FC236}">
                <a16:creationId xmlns:a16="http://schemas.microsoft.com/office/drawing/2014/main" id="{58C0AF3C-1F1E-4085-8A0C-C0327CCE6C16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469900" y="523875"/>
            <a:ext cx="8229600" cy="5686425"/>
          </a:xfrm>
        </p:spPr>
        <p:txBody>
          <a:bodyPr/>
          <a:lstStyle/>
          <a:p>
            <a:pPr marL="0"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uk-UA" altLang="ru-RU" sz="2800" b="1" dirty="0">
                <a:latin typeface="Arial Black" panose="020B0A04020102020204" pitchFamily="34" charset="0"/>
              </a:rPr>
              <a:t> </a:t>
            </a:r>
            <a:r>
              <a:rPr lang="uk-UA" altLang="ru-RU" sz="2800" b="1" dirty="0">
                <a:solidFill>
                  <a:srgbClr val="003399"/>
                </a:solidFill>
                <a:latin typeface="Arial Black" panose="020B0A04020102020204" pitchFamily="34" charset="0"/>
              </a:rPr>
              <a:t>КАФЕДРА МЕНЕДЖМЕНТУ </a:t>
            </a:r>
          </a:p>
          <a:p>
            <a:pPr marL="0" algn="ctr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1A06FC-D4C3-41D8-A68E-291B04AAFD7D}"/>
              </a:ext>
            </a:extLst>
          </p:cNvPr>
          <p:cNvSpPr/>
          <p:nvPr/>
        </p:nvSpPr>
        <p:spPr>
          <a:xfrm>
            <a:off x="5000625" y="1428750"/>
            <a:ext cx="3571875" cy="42862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uk-UA" sz="1600" b="1" i="1" dirty="0">
                <a:solidFill>
                  <a:schemeClr val="tx1"/>
                </a:solidFill>
              </a:rPr>
              <a:t>З</a:t>
            </a:r>
            <a:r>
              <a:rPr lang="ru-RU" sz="1600" b="1" i="1" dirty="0">
                <a:solidFill>
                  <a:schemeClr val="tx1"/>
                </a:solidFill>
              </a:rPr>
              <a:t> нами В</a:t>
            </a:r>
            <a:r>
              <a:rPr lang="uk-UA" sz="1600" b="1" i="1" dirty="0">
                <a:solidFill>
                  <a:schemeClr val="tx1"/>
                </a:solidFill>
              </a:rPr>
              <a:t>и досягнете більшого!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736D48-00B3-4011-81B6-C78CD1ECDE6B}"/>
              </a:ext>
            </a:extLst>
          </p:cNvPr>
          <p:cNvSpPr/>
          <p:nvPr/>
        </p:nvSpPr>
        <p:spPr>
          <a:xfrm>
            <a:off x="500063" y="2143125"/>
            <a:ext cx="8072437" cy="128587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uk-UA" sz="1600" b="1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Місія </a:t>
            </a:r>
            <a:r>
              <a:rPr lang="uk-UA" sz="1600" b="1" dirty="0">
                <a:solidFill>
                  <a:schemeClr val="tx1"/>
                </a:solidFill>
              </a:rPr>
              <a:t>кафедри менеджменту  – ми задовольняємо потреби людей в сфері менеджмент–освіти таким чином і в такому обсязі, які відповідають високим професійним та етичним стандартам.</a:t>
            </a:r>
            <a:endParaRPr lang="ru-RU" sz="1600" b="1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97C5EC-2CC7-4E4B-8B2E-3446CDD89DF9}"/>
              </a:ext>
            </a:extLst>
          </p:cNvPr>
          <p:cNvSpPr/>
          <p:nvPr/>
        </p:nvSpPr>
        <p:spPr>
          <a:xfrm>
            <a:off x="500063" y="3643313"/>
            <a:ext cx="8072437" cy="214312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uk-UA" sz="1600" b="1" dirty="0">
              <a:solidFill>
                <a:schemeClr val="tx1"/>
              </a:solidFill>
            </a:endParaRPr>
          </a:p>
          <a:p>
            <a:pPr algn="just" eaLnBrk="1" hangingPunct="1">
              <a:defRPr/>
            </a:pPr>
            <a:r>
              <a:rPr lang="uk-UA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Ключові фактори успіху </a:t>
            </a:r>
            <a:r>
              <a:rPr lang="uk-UA" sz="1600" b="1" dirty="0">
                <a:solidFill>
                  <a:schemeClr val="tx1"/>
                </a:solidFill>
              </a:rPr>
              <a:t>кафедри</a:t>
            </a:r>
            <a:r>
              <a:rPr lang="ru-RU" sz="1600" b="1" dirty="0">
                <a:solidFill>
                  <a:schemeClr val="tx1"/>
                </a:solidFill>
              </a:rPr>
              <a:t> менеджменту</a:t>
            </a:r>
            <a:r>
              <a:rPr lang="uk-UA" sz="1600" b="1" dirty="0">
                <a:solidFill>
                  <a:schemeClr val="tx1"/>
                </a:solidFill>
              </a:rPr>
              <a:t>:</a:t>
            </a:r>
            <a:endParaRPr lang="ru-RU" sz="1600" b="1" dirty="0">
              <a:solidFill>
                <a:schemeClr val="tx1"/>
              </a:solidFill>
            </a:endParaRP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r>
              <a:rPr lang="uk-UA" sz="1600" b="1" dirty="0">
                <a:solidFill>
                  <a:schemeClr val="tx1"/>
                </a:solidFill>
              </a:rPr>
              <a:t>етичність;</a:t>
            </a: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r>
              <a:rPr lang="uk-UA" sz="1600" b="1" dirty="0">
                <a:solidFill>
                  <a:schemeClr val="tx1"/>
                </a:solidFill>
              </a:rPr>
              <a:t>якість;</a:t>
            </a: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r>
              <a:rPr lang="uk-UA" sz="1600" b="1" dirty="0">
                <a:solidFill>
                  <a:schemeClr val="tx1"/>
                </a:solidFill>
              </a:rPr>
              <a:t>інновації;</a:t>
            </a:r>
            <a:endParaRPr lang="ru-RU" sz="1600" b="1" dirty="0">
              <a:solidFill>
                <a:schemeClr val="tx1"/>
              </a:solidFill>
            </a:endParaRP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r>
              <a:rPr lang="uk-UA" sz="1600" b="1" dirty="0">
                <a:solidFill>
                  <a:schemeClr val="tx1"/>
                </a:solidFill>
              </a:rPr>
              <a:t>результативність;</a:t>
            </a:r>
            <a:endParaRPr lang="ru-RU" sz="1600" b="1" dirty="0">
              <a:solidFill>
                <a:schemeClr val="tx1"/>
              </a:solidFill>
            </a:endParaRP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r>
              <a:rPr lang="uk-UA" sz="1600" b="1" dirty="0">
                <a:solidFill>
                  <a:schemeClr val="tx1"/>
                </a:solidFill>
              </a:rPr>
              <a:t>швидкість реакції на потреби ринку.</a:t>
            </a:r>
          </a:p>
          <a:p>
            <a:pPr marL="176213" indent="266700" algn="just" eaLnBrk="1" hangingPunct="1">
              <a:buFont typeface="Arial" pitchFamily="34" charset="0"/>
              <a:buChar char="•"/>
              <a:defRPr/>
            </a:pP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7916BE-D2FA-44D0-9FDE-2E813F665882}"/>
              </a:ext>
            </a:extLst>
          </p:cNvPr>
          <p:cNvSpPr/>
          <p:nvPr/>
        </p:nvSpPr>
        <p:spPr>
          <a:xfrm>
            <a:off x="571500" y="5929313"/>
            <a:ext cx="4857750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2813050" algn="l"/>
              </a:tabLst>
              <a:defRPr/>
            </a:pP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м. Дніпро, проспект Д. Яворницького, 19, </a:t>
            </a:r>
            <a:endParaRPr lang="ru-RU" sz="1200" i="1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>
              <a:tabLst>
                <a:tab pos="2813050" algn="l"/>
              </a:tabLst>
              <a:defRPr/>
            </a:pP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4-й корпус, 3-й поверх, кімната  №64,тел. (056) 756-09-36</a:t>
            </a:r>
          </a:p>
          <a:p>
            <a:pPr>
              <a:tabLst>
                <a:tab pos="2813050" algn="l"/>
              </a:tabLst>
              <a:defRPr/>
            </a:pP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Адреса офіційного сайту: </a:t>
            </a:r>
            <a:r>
              <a:rPr lang="en-US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mvs</a:t>
            </a: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nmu</a:t>
            </a: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org</a:t>
            </a:r>
            <a:r>
              <a:rPr lang="uk-UA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ua</a:t>
            </a:r>
            <a:r>
              <a:rPr lang="ru-RU" sz="1200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tabLst>
                <a:tab pos="2813050" algn="l"/>
              </a:tabLst>
              <a:defRPr/>
            </a:pPr>
            <a:r>
              <a:rPr lang="en-US" sz="1200" b="1" i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E-mail: ngu_mvs@i.ua</a:t>
            </a:r>
            <a:endParaRPr lang="ru-RU" sz="1200" b="1" i="1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C:\Users\Test\Desktop\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9" y="506218"/>
            <a:ext cx="1336537" cy="12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87926"/>
            <a:ext cx="1391196" cy="45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8AC60BB0-FECB-49EB-8047-D7732061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algn="ctr">
              <a:defRPr/>
            </a:pPr>
            <a:r>
              <a:rPr lang="uk-UA" sz="1600" b="1" cap="all" dirty="0">
                <a:solidFill>
                  <a:srgbClr val="FF0000"/>
                </a:solidFill>
                <a:latin typeface="Arial Black" pitchFamily="34" charset="0"/>
              </a:rPr>
              <a:t>Кафедра менеджменту в процесі </a:t>
            </a:r>
            <a:r>
              <a:rPr lang="uk-UA" sz="1600" b="1" cap="all">
                <a:solidFill>
                  <a:srgbClr val="FF0000"/>
                </a:solidFill>
                <a:latin typeface="Arial Black" pitchFamily="34" charset="0"/>
              </a:rPr>
              <a:t>підготовки здобувачів вищої освіти використовує </a:t>
            </a:r>
            <a:r>
              <a:rPr lang="uk-UA" sz="1600" b="1" cap="all" dirty="0">
                <a:solidFill>
                  <a:srgbClr val="FF0000"/>
                </a:solidFill>
                <a:latin typeface="Arial Black" pitchFamily="34" charset="0"/>
              </a:rPr>
              <a:t>системний підхід, який ґрунтується на таких позиціях:</a:t>
            </a:r>
            <a:endParaRPr lang="ru-RU" sz="16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49D5CF9A-AD04-49E5-96E3-44BF647824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207168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Blip>
                <a:blip r:embed="rId2"/>
              </a:buBlip>
            </a:pPr>
            <a:r>
              <a:rPr lang="uk-UA" altLang="ru-RU" sz="1200" b="1" dirty="0"/>
              <a:t>навчальний процес включає дисципліни нормативного (які забезпечують базову підготовку в галузі менеджменту) та варіативного циклу (які </a:t>
            </a:r>
            <a:r>
              <a:rPr lang="uk-UA" altLang="ru-RU" sz="1200" b="1"/>
              <a:t>дозволяють здобувачу вищої освіти </a:t>
            </a:r>
            <a:r>
              <a:rPr lang="uk-UA" altLang="ru-RU" sz="1200" b="1" dirty="0"/>
              <a:t>самостійно обирати траєкторію навчання та поглиблювати знання у пріоритетній для нього галузі менеджменту);</a:t>
            </a:r>
          </a:p>
          <a:p>
            <a:pPr algn="just">
              <a:buFont typeface="Wingdings" panose="05000000000000000000" pitchFamily="2" charset="2"/>
              <a:buBlip>
                <a:blip r:embed="rId2"/>
              </a:buBlip>
            </a:pPr>
            <a:r>
              <a:rPr lang="uk-UA" altLang="ru-RU" sz="1200" b="1" dirty="0"/>
              <a:t>у навчальному процесі використовуються аудиторні заняття (лекції, практичні, лабораторні, семінарські заняття, практики (вступ до фаху, ознайомча, виробнича, передатестаційна), курсове та дипломне </a:t>
            </a:r>
            <a:r>
              <a:rPr lang="uk-UA" altLang="ru-RU" sz="1200" b="1" dirty="0" err="1"/>
              <a:t>проєктування</a:t>
            </a:r>
            <a:r>
              <a:rPr lang="uk-UA" altLang="ru-RU" sz="1200" b="1" dirty="0"/>
              <a:t> (виконання робіт реального та дослідницького характеру);</a:t>
            </a:r>
          </a:p>
          <a:p>
            <a:pPr algn="just">
              <a:buFont typeface="Wingdings" panose="05000000000000000000" pitchFamily="2" charset="2"/>
              <a:buBlip>
                <a:blip r:embed="rId2"/>
              </a:buBlip>
            </a:pPr>
            <a:r>
              <a:rPr lang="uk-UA" altLang="ru-RU" sz="1200" b="1" dirty="0"/>
              <a:t>реалізація зазначеного підходу дозволяє сформувати фахівця – організатора, лідера бізнесу, здатного приймати зважені управлінські рішення з питань забезпечення конкурентоспроможності виробничого підприємства;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25FF1-4EC4-4DE1-BB9E-59BA6BFDF874}"/>
              </a:ext>
            </a:extLst>
          </p:cNvPr>
          <p:cNvSpPr txBox="1"/>
          <p:nvPr/>
        </p:nvSpPr>
        <p:spPr>
          <a:xfrm>
            <a:off x="4000500" y="3000375"/>
            <a:ext cx="4714875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1463" indent="-180975" algn="just" eaLnBrk="1" hangingPunct="1">
              <a:buFont typeface="Wingdings" pitchFamily="2" charset="2"/>
              <a:buChar char="§"/>
              <a:defRPr/>
            </a:pPr>
            <a:r>
              <a:rPr lang="uk-UA" sz="1200" b="1" dirty="0">
                <a:latin typeface="Arial" charset="0"/>
              </a:rPr>
              <a:t>для посилення </a:t>
            </a:r>
            <a:r>
              <a:rPr lang="uk-UA" sz="1200" b="1">
                <a:latin typeface="Arial" charset="0"/>
              </a:rPr>
              <a:t>підготовки </a:t>
            </a:r>
            <a:r>
              <a:rPr lang="uk-UA" altLang="ru-RU" sz="1200" b="1"/>
              <a:t>здобувачі вищої освіти </a:t>
            </a:r>
            <a:r>
              <a:rPr lang="uk-UA" sz="1200" b="1">
                <a:latin typeface="Arial" charset="0"/>
              </a:rPr>
              <a:t> </a:t>
            </a:r>
            <a:r>
              <a:rPr lang="uk-UA" sz="1200" b="1" dirty="0">
                <a:latin typeface="Arial" charset="0"/>
              </a:rPr>
              <a:t>додатково мають можливість протягом всього періоду навчання брати участь у дослідженнях кафедри, результати яких відображаються у наукових статтях, доповідаються на наукових та науково-практичних конференціях університетського, місцевого, регіонального, Всеукраїнського та Міжнародного рівнів; </a:t>
            </a:r>
          </a:p>
          <a:p>
            <a:pPr marL="271463" indent="-180975" algn="just" eaLnBrk="1" hangingPunct="1">
              <a:buFont typeface="Wingdings" pitchFamily="2" charset="2"/>
              <a:buChar char="§"/>
              <a:defRPr/>
            </a:pPr>
            <a:r>
              <a:rPr lang="uk-UA" sz="1200" b="1" dirty="0">
                <a:latin typeface="+mn-lt"/>
              </a:rPr>
              <a:t>додаткові можливості розширення компетенції менеджера </a:t>
            </a:r>
            <a:r>
              <a:rPr lang="uk-UA" sz="1200" b="1">
                <a:latin typeface="+mn-lt"/>
              </a:rPr>
              <a:t>для </a:t>
            </a:r>
            <a:r>
              <a:rPr lang="uk-UA" altLang="ru-RU" sz="1200" b="1"/>
              <a:t>здобувачів вищої освіти </a:t>
            </a:r>
            <a:r>
              <a:rPr lang="uk-UA" sz="1200" b="1">
                <a:latin typeface="+mn-lt"/>
              </a:rPr>
              <a:t> </a:t>
            </a:r>
            <a:r>
              <a:rPr lang="uk-UA" sz="1200" b="1" dirty="0">
                <a:latin typeface="+mn-lt"/>
              </a:rPr>
              <a:t>створює участь у різноманітних спільних навчальних </a:t>
            </a:r>
            <a:r>
              <a:rPr lang="uk-UA" sz="1200" b="1" dirty="0" err="1">
                <a:latin typeface="+mn-lt"/>
              </a:rPr>
              <a:t>проєктах</a:t>
            </a:r>
            <a:r>
              <a:rPr lang="uk-UA" sz="1200" b="1" dirty="0">
                <a:latin typeface="+mn-lt"/>
              </a:rPr>
              <a:t> НТУ “ДП” та університетів-партнерів з України та з закордону;</a:t>
            </a:r>
          </a:p>
          <a:p>
            <a:pPr marL="271463" indent="-180975" algn="just" eaLnBrk="1" hangingPunct="1">
              <a:buFont typeface="Wingdings" pitchFamily="2" charset="2"/>
              <a:buChar char="§"/>
              <a:defRPr/>
            </a:pPr>
            <a:r>
              <a:rPr lang="uk-UA" sz="1200" b="1" dirty="0">
                <a:latin typeface="+mn-lt"/>
              </a:rPr>
              <a:t>кафедра створює можливість </a:t>
            </a:r>
            <a:r>
              <a:rPr lang="uk-UA" sz="1200" b="1">
                <a:latin typeface="+mn-lt"/>
              </a:rPr>
              <a:t>для </a:t>
            </a:r>
            <a:r>
              <a:rPr lang="uk-UA" altLang="ru-RU" sz="1200" b="1"/>
              <a:t>здобувачів вищої освіти</a:t>
            </a:r>
            <a:r>
              <a:rPr lang="uk-UA" sz="1200" b="1">
                <a:latin typeface="+mn-lt"/>
              </a:rPr>
              <a:t> </a:t>
            </a:r>
            <a:r>
              <a:rPr lang="uk-UA" sz="1200" b="1" dirty="0">
                <a:latin typeface="+mn-lt"/>
              </a:rPr>
              <a:t>поєднувати теоретичне навчання із отриманням практичного досвіду роботи зі спеціальності на провідних підприємствах регіону.</a:t>
            </a:r>
            <a:endParaRPr lang="ru-RU" sz="1200" b="1" dirty="0">
              <a:latin typeface="+mn-lt"/>
            </a:endParaRPr>
          </a:p>
        </p:txBody>
      </p:sp>
      <p:pic>
        <p:nvPicPr>
          <p:cNvPr id="10247" name="Picture 8" descr="F:\0. ПРОФОРИЕНТАЦИЯ\Менеджмент без границ.jpg">
            <a:extLst>
              <a:ext uri="{FF2B5EF4-FFF2-40B4-BE49-F238E27FC236}">
                <a16:creationId xmlns:a16="http://schemas.microsoft.com/office/drawing/2014/main" id="{9FCFA025-CA44-46BF-B929-225B41E3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143250"/>
            <a:ext cx="3882675" cy="25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Test\Desktop\1.jpe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6237311"/>
            <a:ext cx="1378496" cy="43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A8827C3D-D04E-464D-9931-6707B4BDF6E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457200"/>
            <a:ext cx="8229600" cy="57578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1800" b="1" cap="all">
                <a:solidFill>
                  <a:srgbClr val="FF0000"/>
                </a:solidFill>
                <a:latin typeface="Arial Black" panose="020B0A04020102020204" pitchFamily="34" charset="0"/>
              </a:rPr>
              <a:t>Навчання </a:t>
            </a:r>
            <a:r>
              <a:rPr lang="uk-UA" altLang="ru-RU" sz="2400" b="1">
                <a:solidFill>
                  <a:srgbClr val="FF0000"/>
                </a:solidFill>
                <a:latin typeface="Arial Black" panose="020B0A04020102020204" pitchFamily="34" charset="0"/>
              </a:rPr>
              <a:t>здобувачів вищої освіти</a:t>
            </a:r>
            <a:r>
              <a:rPr lang="uk-UA" sz="2400" b="1" cap="all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18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здійснюється у сучасно обладнаних аудиторіях</a:t>
            </a:r>
            <a:endParaRPr lang="ru-RU" sz="1800" b="1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Picture 10" descr="E:\1. Презентация каф. МПС 2015 12.03.15\Аудитории фото\1.JPG">
            <a:extLst>
              <a:ext uri="{FF2B5EF4-FFF2-40B4-BE49-F238E27FC236}">
                <a16:creationId xmlns:a16="http://schemas.microsoft.com/office/drawing/2014/main" id="{76C1767C-9FF6-43A4-9DE4-55B8C317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00517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E:\1. Презентация каф. МПС 2015 12.03.15\Аудитории фото\3.JPG">
            <a:extLst>
              <a:ext uri="{FF2B5EF4-FFF2-40B4-BE49-F238E27FC236}">
                <a16:creationId xmlns:a16="http://schemas.microsoft.com/office/drawing/2014/main" id="{6BC85493-CBD1-4F03-BE2D-DF928834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7" y="3946525"/>
            <a:ext cx="3404709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 descr="E:\1. Презентация каф. МПС 2015 12.03.15\Аудитории фото\4.JPG">
            <a:extLst>
              <a:ext uri="{FF2B5EF4-FFF2-40B4-BE49-F238E27FC236}">
                <a16:creationId xmlns:a16="http://schemas.microsoft.com/office/drawing/2014/main" id="{7CA0BCD5-4B6D-429C-A229-DC0EC6FB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5" descr="F:\1. Презентация каф. МПС 2015\Ауд. 4 98\3.JPG">
            <a:extLst>
              <a:ext uri="{FF2B5EF4-FFF2-40B4-BE49-F238E27FC236}">
                <a16:creationId xmlns:a16="http://schemas.microsoft.com/office/drawing/2014/main" id="{A11DC175-6D96-48CE-9883-52972F23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182429"/>
            <a:ext cx="3476146" cy="260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Test\Desktop\Ректор, проректор со студентами\Ректор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17" y="2979103"/>
            <a:ext cx="3858895" cy="266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Test\Desktop\1.jpe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25" y="6261050"/>
            <a:ext cx="1310953" cy="47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F8427BAD-B1A5-421F-9AC3-B162911DBCC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42875" y="457200"/>
            <a:ext cx="8858250" cy="5829300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600" b="1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6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Спеціальність 073 «МЕНЕДЖМЕНТ» (</a:t>
            </a:r>
            <a:r>
              <a:rPr lang="uk-UA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1-4 курси</a:t>
            </a:r>
            <a:r>
              <a:rPr lang="uk-UA" sz="16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ru-RU" sz="16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200" b="1" dirty="0"/>
              <a:t>(Ліцензійний обсяг – 175 місць (денна форма), 50 місць (заочна форма))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200" b="1" dirty="0"/>
          </a:p>
          <a:p>
            <a:pPr marL="0" algn="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200" b="1" i="1" dirty="0">
                <a:solidFill>
                  <a:schemeClr val="accent1">
                    <a:lumMod val="75000"/>
                  </a:schemeClr>
                </a:solidFill>
              </a:rPr>
              <a:t>«Якісному управлінню можна навчитися. І будь-який </a:t>
            </a:r>
          </a:p>
          <a:p>
            <a:pPr marL="0" algn="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200" b="1" i="1" dirty="0">
                <a:solidFill>
                  <a:schemeClr val="accent1">
                    <a:lumMod val="75000"/>
                  </a:schemeClr>
                </a:solidFill>
              </a:rPr>
              <a:t>з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200" b="1" i="1" dirty="0">
                <a:solidFill>
                  <a:schemeClr val="accent1">
                    <a:lumMod val="75000"/>
                  </a:schemeClr>
                </a:solidFill>
              </a:rPr>
              <a:t>Вас зможе навчитися тому, як стати кращим в своїй галузі»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algn="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000" b="1" i="1" dirty="0">
                <a:solidFill>
                  <a:schemeClr val="accent1">
                    <a:lumMod val="75000"/>
                  </a:schemeClr>
                </a:solidFill>
              </a:rPr>
              <a:t>Пітер </a:t>
            </a:r>
            <a:r>
              <a:rPr lang="uk-UA" sz="1000" b="1" i="1" dirty="0" err="1">
                <a:solidFill>
                  <a:schemeClr val="accent1">
                    <a:lumMod val="75000"/>
                  </a:schemeClr>
                </a:solidFill>
              </a:rPr>
              <a:t>Друкер</a:t>
            </a:r>
            <a:r>
              <a:rPr lang="uk-UA" sz="1000" b="1" i="1" dirty="0">
                <a:solidFill>
                  <a:schemeClr val="accent1">
                    <a:lumMod val="75000"/>
                  </a:schemeClr>
                </a:solidFill>
              </a:rPr>
              <a:t>, класик сучасного менеджменту.</a:t>
            </a:r>
            <a:endParaRPr lang="ru-RU" sz="10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uk-UA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</a:rPr>
              <a:t>Освітньо-кваліфікаційний рівень </a:t>
            </a:r>
            <a:r>
              <a:rPr lang="uk-UA" sz="1200" dirty="0"/>
              <a:t>– </a:t>
            </a:r>
            <a:r>
              <a:rPr lang="uk-UA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бакалавр</a:t>
            </a:r>
            <a:r>
              <a:rPr lang="uk-UA" sz="1200" dirty="0"/>
              <a:t>.</a:t>
            </a:r>
            <a:endParaRPr lang="ru-RU" sz="12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</a:rPr>
              <a:t>Кваліфікація</a:t>
            </a:r>
            <a:r>
              <a:rPr lang="uk-UA" sz="1200" dirty="0"/>
              <a:t> </a:t>
            </a:r>
            <a:r>
              <a:rPr lang="uk-UA" sz="1200" b="1" dirty="0"/>
              <a:t>– бакалавр з менеджменту</a:t>
            </a:r>
            <a:r>
              <a:rPr lang="uk-UA" sz="1200" dirty="0"/>
              <a:t>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</a:rPr>
              <a:t>Галузь знань </a:t>
            </a:r>
            <a:r>
              <a:rPr lang="uk-UA" sz="1200" b="1" dirty="0"/>
              <a:t>–  07 «Управління і адміністрування»</a:t>
            </a:r>
            <a:endParaRPr lang="ru-RU" sz="1200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</a:rPr>
              <a:t>Форми навчання </a:t>
            </a:r>
            <a:r>
              <a:rPr lang="uk-UA" sz="1200" b="1" dirty="0"/>
              <a:t>– очна, заочна.</a:t>
            </a:r>
            <a:endParaRPr lang="ru-RU" sz="1200" b="1" dirty="0"/>
          </a:p>
          <a:p>
            <a:pPr algn="just">
              <a:buFont typeface="Wingdings" panose="05000000000000000000" pitchFamily="2" charset="2"/>
              <a:buNone/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</a:rPr>
              <a:t>Термін навчання </a:t>
            </a:r>
            <a:r>
              <a:rPr lang="uk-UA" sz="1200" b="1" dirty="0"/>
              <a:t>– 3 роки 10 місяців на базі повної загальної середньої освіти (ПЗСО) за сертифікатами НМТ або ЗНО (2021)</a:t>
            </a:r>
          </a:p>
          <a:p>
            <a:pPr algn="just">
              <a:buNone/>
              <a:defRPr/>
            </a:pPr>
            <a:r>
              <a:rPr lang="uk-UA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Перелік конкурсних предметів сертифіката НМТ УЦОЯО для прийому на навчання на основі ПЗСО для здобуття освітнього рівня бакалавра</a:t>
            </a:r>
            <a:r>
              <a:rPr lang="uk-UA" sz="1200" b="1" dirty="0"/>
              <a:t>: 1. Українська мова; 2. Математика; 3. Історія України, 4. Іноземна мова або Біологія або Фізика або Хімія або Українська література або Географія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BA66C-D461-4673-8A9C-892A95BBF59B}"/>
              </a:ext>
            </a:extLst>
          </p:cNvPr>
          <p:cNvSpPr txBox="1"/>
          <p:nvPr/>
        </p:nvSpPr>
        <p:spPr>
          <a:xfrm>
            <a:off x="250031" y="4221088"/>
            <a:ext cx="86439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uk-UA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Під час навчання в університеті викладачами будуть надані знання, навички та уміння професійної та практичної підготовки</a:t>
            </a:r>
            <a:r>
              <a:rPr lang="uk-UA" sz="1200" dirty="0">
                <a:latin typeface="Arial" charset="0"/>
              </a:rPr>
              <a:t> </a:t>
            </a:r>
            <a:r>
              <a:rPr lang="uk-UA" sz="1200" b="1" dirty="0">
                <a:latin typeface="Arial" charset="0"/>
              </a:rPr>
              <a:t>за наступними дисциплінами: Менеджмент, Операційний менеджмент, Інвестиційний і інноваційний менеджмент, Менеджмент у виробничій і невиробничій сфері, Самоменеджмент, Економічні основи управління організацією, Статистичні методи в менеджменті, Теорія і практика прийняття управлінських рішень, Моделювання та прогнозування в менеджменті, Зовнішньоекономічна діяльність підприємства, Управління персоналом, Управління організаційною поведінкою, Логістика, Маркетинг, Облік та оподаткування, Управлінський аналіз діяльності підприємства, Фінанси підприємств, Бізнес-планування, Контролінг, Управління міжнародними комерційними операціями, Управління перевезеннями, інші.</a:t>
            </a:r>
            <a:endParaRPr lang="ru-RU" sz="1200" b="1" dirty="0">
              <a:latin typeface="Arial" charset="0"/>
            </a:endParaRPr>
          </a:p>
        </p:txBody>
      </p:sp>
      <p:pic>
        <p:nvPicPr>
          <p:cNvPr id="7" name="Рисунок 6" descr="C:\Users\Test\Desktop\1.jpe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49" y="6304037"/>
            <a:ext cx="1344724" cy="44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>
            <a:extLst>
              <a:ext uri="{FF2B5EF4-FFF2-40B4-BE49-F238E27FC236}">
                <a16:creationId xmlns:a16="http://schemas.microsoft.com/office/drawing/2014/main" id="{D81F0A06-BF57-4AF2-86B0-7DA1447D2D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50" y="500063"/>
            <a:ext cx="8496300" cy="3072953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Спеціальність 073 «МЕНЕДЖМЕНТ» 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1-4 курси</a:t>
            </a: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ru-RU" sz="20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  <a:defRPr/>
            </a:pPr>
            <a:endParaRPr lang="uk-UA" sz="1500" b="1" dirty="0">
              <a:solidFill>
                <a:srgbClr val="0066CC"/>
              </a:solidFill>
            </a:endParaRPr>
          </a:p>
          <a:p>
            <a:pPr marL="0" indent="0" algn="just">
              <a:buNone/>
              <a:defRPr/>
            </a:pPr>
            <a:r>
              <a:rPr lang="uk-UA" sz="1500" b="1" dirty="0">
                <a:solidFill>
                  <a:srgbClr val="0066CC"/>
                </a:solidFill>
              </a:rPr>
              <a:t>Випускники спеціальності «Менеджмент» підготовлені до роботи</a:t>
            </a:r>
            <a:r>
              <a:rPr lang="uk-UA" sz="1500" b="1" dirty="0"/>
              <a:t> для управління структурними підрозділами та процесами на підприємствах різних форм власності і різних галузей промисловості, у тому числі добувної, обробної та у виробництві електроенергії, газу та води.</a:t>
            </a:r>
          </a:p>
          <a:p>
            <a:pPr marL="0" indent="0" algn="just">
              <a:buNone/>
              <a:defRPr/>
            </a:pPr>
            <a:r>
              <a:rPr lang="uk-UA" sz="1500" b="1" dirty="0">
                <a:solidFill>
                  <a:srgbClr val="0066CC"/>
                </a:solidFill>
              </a:rPr>
              <a:t>Випускники можуть обіймати посади:</a:t>
            </a:r>
            <a:r>
              <a:rPr lang="uk-UA" sz="1500" b="1" dirty="0"/>
              <a:t> менеджера (управителя) з підбору, забезпечення та використання персоналу</a:t>
            </a:r>
            <a:r>
              <a:rPr lang="ru-UA" sz="1500" b="1" dirty="0"/>
              <a:t>;</a:t>
            </a:r>
            <a:r>
              <a:rPr lang="ru-UA" sz="1500" b="1" dirty="0">
                <a:solidFill>
                  <a:srgbClr val="0066CC"/>
                </a:solidFill>
              </a:rPr>
              <a:t> </a:t>
            </a:r>
            <a:r>
              <a:rPr lang="uk-UA" sz="1500" b="1" dirty="0"/>
              <a:t>менеджера (управителя) з питань комерційної діяльності та управління</a:t>
            </a:r>
            <a:r>
              <a:rPr lang="ru-UA" sz="1500" b="1" dirty="0"/>
              <a:t>;</a:t>
            </a:r>
            <a:r>
              <a:rPr lang="uk-UA" sz="1500" b="1" dirty="0">
                <a:solidFill>
                  <a:srgbClr val="0066CC"/>
                </a:solidFill>
              </a:rPr>
              <a:t> </a:t>
            </a:r>
            <a:r>
              <a:rPr lang="uk-UA" sz="1500" b="1" dirty="0"/>
              <a:t>менеджера (управителя) з дослідження ринку та вивчення суспільної думки</a:t>
            </a:r>
            <a:r>
              <a:rPr lang="ru-UA" sz="1500" b="1" dirty="0"/>
              <a:t>;</a:t>
            </a:r>
            <a:r>
              <a:rPr lang="uk-UA" sz="1500" b="1" dirty="0"/>
              <a:t> менеджера (управителя) систем якості</a:t>
            </a:r>
            <a:r>
              <a:rPr lang="ru-UA" sz="1500" b="1" dirty="0"/>
              <a:t>;</a:t>
            </a:r>
            <a:r>
              <a:rPr lang="uk-UA" sz="1500" b="1" dirty="0"/>
              <a:t> менеджера (управителя) із соціальної та корпоративної відповідальності тощо.</a:t>
            </a:r>
            <a:r>
              <a:rPr lang="ru-UA" sz="1500" b="1" dirty="0"/>
              <a:t> </a:t>
            </a:r>
            <a:r>
              <a:rPr lang="uk-UA" sz="1600" b="1" dirty="0"/>
              <a:t> </a:t>
            </a:r>
            <a:endParaRPr lang="ru-RU" sz="1600" b="1" dirty="0"/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17334F64-5403-4C6A-B85C-D160D654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732" y="3717032"/>
            <a:ext cx="48577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uk-UA" altLang="ru-RU" sz="1500" b="1" dirty="0">
                <a:solidFill>
                  <a:srgbClr val="0066CC"/>
                </a:solidFill>
              </a:rPr>
              <a:t>Професійна діяльність</a:t>
            </a:r>
            <a:r>
              <a:rPr lang="uk-UA" altLang="ru-RU" sz="1500" b="1" dirty="0"/>
              <a:t> бакалавра з менеджменту полягає у вирішенні практичних питань економічної діяльності підприємства і організації управління ним з метою підвищення його конкурентоспроможності, стимулюванні успішної діяльності персоналу, активізації інноваційної діяльності, формуванні організаційної культури і управлінської структури підприємства тощо.</a:t>
            </a:r>
            <a:endParaRPr lang="ru-RU" altLang="ru-RU" sz="1500" b="1" dirty="0"/>
          </a:p>
        </p:txBody>
      </p:sp>
      <p:pic>
        <p:nvPicPr>
          <p:cNvPr id="13318" name="Рисунок 5" descr="004">
            <a:extLst>
              <a:ext uri="{FF2B5EF4-FFF2-40B4-BE49-F238E27FC236}">
                <a16:creationId xmlns:a16="http://schemas.microsoft.com/office/drawing/2014/main" id="{3AE0B77C-5453-4266-9995-C96783DA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35400"/>
            <a:ext cx="33178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Test\Desktop\1.jpe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98" y="6215063"/>
            <a:ext cx="1368152" cy="45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1">
            <a:extLst>
              <a:ext uri="{FF2B5EF4-FFF2-40B4-BE49-F238E27FC236}">
                <a16:creationId xmlns:a16="http://schemas.microsoft.com/office/drawing/2014/main" id="{274FD3AE-5D5F-43A0-BA3F-F4ADFB2DC9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57188" y="457200"/>
            <a:ext cx="8358187" cy="5780088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Спеціальність 073 «МЕНЕДЖМЕНТ» </a:t>
            </a:r>
          </a:p>
          <a:p>
            <a:pPr marL="0" algn="ctr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1-4 курси</a:t>
            </a:r>
            <a:r>
              <a:rPr lang="uk-UA" sz="2000" b="1" cap="all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ru-RU" sz="2000" cap="all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500" b="1" dirty="0">
              <a:solidFill>
                <a:srgbClr val="0066CC"/>
              </a:solidFill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uk-UA" sz="1500" b="1" dirty="0">
                <a:solidFill>
                  <a:srgbClr val="0066CC"/>
                </a:solidFill>
              </a:rPr>
              <a:t>Актуальність професії менеджера: </a:t>
            </a:r>
            <a:endParaRPr lang="ru-RU" sz="1500" b="1" dirty="0">
              <a:solidFill>
                <a:srgbClr val="0066CC"/>
              </a:solidFill>
            </a:endParaRPr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затребуваність професії у довгостроковій перспективі; 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цікава робота в ролі керівника людьми; 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робота, яка потрібна всім організаціям, незалежно від їх розміру і форми власності; 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це творча робота; 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висока оплата праці професіоналів менеджерів;</a:t>
            </a:r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великий попит на фахівців на ринку праці;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привабливий імідж та високий статус у суспільстві: широкі можливості кар</a:t>
            </a:r>
            <a:r>
              <a:rPr lang="en-US" sz="1500" b="1" dirty="0"/>
              <a:t>’</a:t>
            </a:r>
            <a:r>
              <a:rPr lang="uk-UA" sz="1500" b="1" dirty="0" err="1"/>
              <a:t>єрного</a:t>
            </a:r>
            <a:r>
              <a:rPr lang="uk-UA" sz="1500" b="1" dirty="0"/>
              <a:t> зростання.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sz="1500" b="1" dirty="0">
                <a:solidFill>
                  <a:srgbClr val="0066CC"/>
                </a:solidFill>
              </a:rPr>
              <a:t>Додаткові можливості:</a:t>
            </a:r>
            <a:endParaRPr lang="ru-RU" sz="1500" b="1" dirty="0">
              <a:solidFill>
                <a:srgbClr val="0066CC"/>
              </a:solidFill>
            </a:endParaRPr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поглиблення мовної підготовки: навчання в українсько-американському, українсько-німецькому, українсько-іспанському, українсько-польському мовних центрах та інших;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стажування за кордоном;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sz="1500" b="1" dirty="0"/>
              <a:t>участь в Міжнародних школах, виступи з доповідями докладів на наукових конференціях, публікування  статей в наукових журналах, слухання лекцій провідних вітчизняних та закордонних фахівців з менеджменту;</a:t>
            </a:r>
            <a:endParaRPr lang="ru-RU" sz="1500" b="1" dirty="0"/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500" b="1" dirty="0" err="1"/>
              <a:t>співпраця</a:t>
            </a:r>
            <a:r>
              <a:rPr lang="ru-RU" sz="1500" b="1" dirty="0"/>
              <a:t> на </a:t>
            </a:r>
            <a:r>
              <a:rPr lang="ru-RU" sz="1500" b="1" dirty="0" err="1"/>
              <a:t>протязі</a:t>
            </a:r>
            <a:r>
              <a:rPr lang="ru-RU" sz="1500" b="1" dirty="0"/>
              <a:t> </a:t>
            </a:r>
            <a:r>
              <a:rPr lang="ru-RU" sz="1500" b="1" dirty="0" err="1"/>
              <a:t>всього</a:t>
            </a:r>
            <a:r>
              <a:rPr lang="ru-RU" sz="1500" b="1" dirty="0"/>
              <a:t> </a:t>
            </a:r>
            <a:r>
              <a:rPr lang="ru-RU" sz="1500" b="1" dirty="0" err="1"/>
              <a:t>терміну</a:t>
            </a:r>
            <a:r>
              <a:rPr lang="ru-RU" sz="1500" b="1" dirty="0"/>
              <a:t> </a:t>
            </a:r>
            <a:r>
              <a:rPr lang="ru-RU" sz="1500" b="1" dirty="0" err="1"/>
              <a:t>навчання</a:t>
            </a:r>
            <a:r>
              <a:rPr lang="ru-RU" sz="1500" b="1" dirty="0"/>
              <a:t> з </a:t>
            </a:r>
            <a:r>
              <a:rPr lang="ru-RU" sz="1500" b="1" dirty="0" err="1"/>
              <a:t>потенційними</a:t>
            </a:r>
            <a:r>
              <a:rPr lang="ru-RU" sz="1500" b="1" dirty="0"/>
              <a:t> </a:t>
            </a:r>
            <a:r>
              <a:rPr lang="ru-RU" sz="1500" b="1" dirty="0" err="1"/>
              <a:t>роботодавцями</a:t>
            </a:r>
            <a:r>
              <a:rPr lang="ru-RU" sz="1500" b="1" dirty="0"/>
              <a:t>;</a:t>
            </a:r>
          </a:p>
          <a:p>
            <a:pPr marL="180975" indent="-163513" algn="just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500" b="1" dirty="0" err="1"/>
              <a:t>продовження</a:t>
            </a:r>
            <a:r>
              <a:rPr lang="ru-RU" sz="1500" b="1" dirty="0"/>
              <a:t> </a:t>
            </a:r>
            <a:r>
              <a:rPr lang="ru-RU" sz="1500" b="1" dirty="0" err="1"/>
              <a:t>навчання</a:t>
            </a:r>
            <a:r>
              <a:rPr lang="ru-RU" sz="1500" b="1" dirty="0"/>
              <a:t> в </a:t>
            </a:r>
            <a:r>
              <a:rPr lang="ru-RU" sz="1500" b="1" dirty="0" err="1"/>
              <a:t>магістратурі</a:t>
            </a:r>
            <a:r>
              <a:rPr lang="ru-RU" sz="1500" b="1" dirty="0"/>
              <a:t>, в </a:t>
            </a:r>
            <a:r>
              <a:rPr lang="ru-RU" sz="1500" b="1" dirty="0" err="1"/>
              <a:t>аспірантурі</a:t>
            </a:r>
            <a:r>
              <a:rPr lang="ru-RU" sz="1500" b="1" dirty="0"/>
              <a:t> та </a:t>
            </a:r>
            <a:r>
              <a:rPr lang="ru-RU" sz="1500" b="1" dirty="0" err="1"/>
              <a:t>отримання</a:t>
            </a:r>
            <a:r>
              <a:rPr lang="ru-RU" sz="1500" b="1" dirty="0"/>
              <a:t> </a:t>
            </a:r>
            <a:r>
              <a:rPr lang="ru-RU" sz="1500" b="1" dirty="0" err="1"/>
              <a:t>наукового</a:t>
            </a:r>
            <a:r>
              <a:rPr lang="ru-RU" sz="1500" b="1" dirty="0"/>
              <a:t> </a:t>
            </a:r>
            <a:r>
              <a:rPr lang="ru-RU" sz="1500" b="1" dirty="0" err="1"/>
              <a:t>ступеня</a:t>
            </a:r>
            <a:r>
              <a:rPr lang="ru-RU" sz="1500" b="1" dirty="0"/>
              <a:t> доктора </a:t>
            </a:r>
            <a:r>
              <a:rPr lang="ru-RU" sz="1500" b="1" dirty="0" err="1"/>
              <a:t>філософії</a:t>
            </a:r>
            <a:r>
              <a:rPr lang="ru-RU" sz="1500" b="1" dirty="0"/>
              <a:t> з </a:t>
            </a:r>
            <a:r>
              <a:rPr lang="ru-RU" sz="1500" b="1" dirty="0" err="1"/>
              <a:t>економічних</a:t>
            </a:r>
            <a:r>
              <a:rPr lang="ru-RU" sz="1500" b="1" dirty="0"/>
              <a:t> наук.</a:t>
            </a:r>
          </a:p>
        </p:txBody>
      </p:sp>
      <p:pic>
        <p:nvPicPr>
          <p:cNvPr id="6" name="Рисунок 5" descr="C:\Users\Test\Desktop\1.jpeg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10441"/>
            <a:ext cx="1346957" cy="47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3965</TotalTime>
  <Words>2825</Words>
  <Application>Microsoft Office PowerPoint</Application>
  <PresentationFormat>Екран (4:3)</PresentationFormat>
  <Paragraphs>359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Times New Roman</vt:lpstr>
      <vt:lpstr>Wingdings</vt:lpstr>
      <vt:lpstr>Пиксел</vt:lpstr>
      <vt:lpstr> Національний технічний університет “ДНІПРОВСЬКА ПОЛІТЕХНІКА” </vt:lpstr>
      <vt:lpstr>Відповідність Часу!</vt:lpstr>
      <vt:lpstr>Презентація PowerPoint</vt:lpstr>
      <vt:lpstr>Презентація PowerPoint</vt:lpstr>
      <vt:lpstr>Кафедра менеджменту в процесі підготовки здобувачів вищої освіти використовує системний підхід, який ґрунтується на таких позиціях: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Посвячення у студенти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Mariya</dc:creator>
  <cp:lastModifiedBy>Дудник Алла Вікторівна</cp:lastModifiedBy>
  <cp:revision>721</cp:revision>
  <dcterms:created xsi:type="dcterms:W3CDTF">2011-09-01T04:13:53Z</dcterms:created>
  <dcterms:modified xsi:type="dcterms:W3CDTF">2024-05-09T08:06:55Z</dcterms:modified>
</cp:coreProperties>
</file>